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9" r:id="rId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95" autoAdjust="0"/>
  </p:normalViewPr>
  <p:slideViewPr>
    <p:cSldViewPr>
      <p:cViewPr varScale="1">
        <p:scale>
          <a:sx n="68" d="100"/>
          <a:sy n="68" d="100"/>
        </p:scale>
        <p:origin x="-14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rod113\Desktop\New%20Microsoft%20Excel%20Worksheet%20(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rod113\Desktop\New%20Microsoft%20Excel%20Worksheet%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200" dirty="0"/>
              <a:t>Rejection PPM</a:t>
            </a:r>
          </a:p>
        </c:rich>
      </c:tx>
      <c:layout/>
      <c:overlay val="0"/>
    </c:title>
    <c:autoTitleDeleted val="0"/>
    <c:plotArea>
      <c:layout/>
      <c:barChart>
        <c:barDir val="col"/>
        <c:grouping val="clustered"/>
        <c:varyColors val="0"/>
        <c:ser>
          <c:idx val="0"/>
          <c:order val="0"/>
          <c:tx>
            <c:strRef>
              <c:f>Sheet1!$D$8</c:f>
              <c:strCache>
                <c:ptCount val="1"/>
                <c:pt idx="0">
                  <c:v>Rejection PPM</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Sheet1!$C$9:$C$10</c:f>
              <c:strCache>
                <c:ptCount val="2"/>
                <c:pt idx="0">
                  <c:v>Before </c:v>
                </c:pt>
                <c:pt idx="1">
                  <c:v>After</c:v>
                </c:pt>
              </c:strCache>
            </c:strRef>
          </c:cat>
          <c:val>
            <c:numRef>
              <c:f>Sheet1!$D$9:$D$10</c:f>
              <c:numCache>
                <c:formatCode>General</c:formatCode>
                <c:ptCount val="2"/>
                <c:pt idx="0">
                  <c:v>1180</c:v>
                </c:pt>
                <c:pt idx="1">
                  <c:v>0</c:v>
                </c:pt>
              </c:numCache>
            </c:numRef>
          </c:val>
        </c:ser>
        <c:dLbls>
          <c:showLegendKey val="0"/>
          <c:showVal val="0"/>
          <c:showCatName val="0"/>
          <c:showSerName val="0"/>
          <c:showPercent val="0"/>
          <c:showBubbleSize val="0"/>
        </c:dLbls>
        <c:gapWidth val="150"/>
        <c:axId val="81680640"/>
        <c:axId val="81682432"/>
      </c:barChart>
      <c:catAx>
        <c:axId val="81680640"/>
        <c:scaling>
          <c:orientation val="minMax"/>
        </c:scaling>
        <c:delete val="0"/>
        <c:axPos val="b"/>
        <c:numFmt formatCode="General" sourceLinked="0"/>
        <c:majorTickMark val="out"/>
        <c:minorTickMark val="none"/>
        <c:tickLblPos val="nextTo"/>
        <c:crossAx val="81682432"/>
        <c:crosses val="autoZero"/>
        <c:auto val="1"/>
        <c:lblAlgn val="ctr"/>
        <c:lblOffset val="100"/>
        <c:noMultiLvlLbl val="0"/>
      </c:catAx>
      <c:valAx>
        <c:axId val="81682432"/>
        <c:scaling>
          <c:orientation val="minMax"/>
        </c:scaling>
        <c:delete val="0"/>
        <c:axPos val="l"/>
        <c:majorGridlines/>
        <c:numFmt formatCode="General" sourceLinked="1"/>
        <c:majorTickMark val="out"/>
        <c:minorTickMark val="none"/>
        <c:tickLblPos val="nextTo"/>
        <c:crossAx val="81680640"/>
        <c:crosses val="autoZero"/>
        <c:crossBetween val="between"/>
      </c:valAx>
      <c:spPr>
        <a:ln w="12700"/>
      </c:spPr>
    </c:plotArea>
    <c:legend>
      <c:legendPos val="r"/>
      <c:layout/>
      <c:overlay val="0"/>
      <c:spPr>
        <a:ln w="9525"/>
      </c:spPr>
    </c:legend>
    <c:plotVisOnly val="1"/>
    <c:dispBlanksAs val="gap"/>
    <c:showDLblsOverMax val="0"/>
  </c:chart>
  <c:spPr>
    <a:ln w="9525">
      <a:solidFill>
        <a:schemeClr val="tx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200"/>
          </a:pPr>
          <a:endParaRPr lang="en-US"/>
        </a:p>
      </c:txPr>
    </c:title>
    <c:autoTitleDeleted val="0"/>
    <c:plotArea>
      <c:layout>
        <c:manualLayout>
          <c:layoutTarget val="inner"/>
          <c:xMode val="edge"/>
          <c:yMode val="edge"/>
          <c:x val="9.7499583379624485E-2"/>
          <c:y val="0.17518381795962065"/>
          <c:w val="0.58490080320293625"/>
          <c:h val="0.65020026510464357"/>
        </c:manualLayout>
      </c:layout>
      <c:barChart>
        <c:barDir val="col"/>
        <c:grouping val="clustered"/>
        <c:varyColors val="0"/>
        <c:ser>
          <c:idx val="0"/>
          <c:order val="0"/>
          <c:tx>
            <c:strRef>
              <c:f>Sheet1!$C$17</c:f>
              <c:strCache>
                <c:ptCount val="1"/>
                <c:pt idx="0">
                  <c:v>No of Accident</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Sheet1!$B$18:$B$19</c:f>
              <c:strCache>
                <c:ptCount val="2"/>
                <c:pt idx="0">
                  <c:v>Before </c:v>
                </c:pt>
                <c:pt idx="1">
                  <c:v>After</c:v>
                </c:pt>
              </c:strCache>
            </c:strRef>
          </c:cat>
          <c:val>
            <c:numRef>
              <c:f>Sheet1!$C$18:$C$19</c:f>
              <c:numCache>
                <c:formatCode>General</c:formatCode>
                <c:ptCount val="2"/>
                <c:pt idx="0">
                  <c:v>2</c:v>
                </c:pt>
                <c:pt idx="1">
                  <c:v>0</c:v>
                </c:pt>
              </c:numCache>
            </c:numRef>
          </c:val>
        </c:ser>
        <c:dLbls>
          <c:showLegendKey val="0"/>
          <c:showVal val="0"/>
          <c:showCatName val="0"/>
          <c:showSerName val="0"/>
          <c:showPercent val="0"/>
          <c:showBubbleSize val="0"/>
        </c:dLbls>
        <c:gapWidth val="150"/>
        <c:axId val="81711872"/>
        <c:axId val="81713408"/>
      </c:barChart>
      <c:catAx>
        <c:axId val="81711872"/>
        <c:scaling>
          <c:orientation val="minMax"/>
        </c:scaling>
        <c:delete val="0"/>
        <c:axPos val="b"/>
        <c:numFmt formatCode="General" sourceLinked="0"/>
        <c:majorTickMark val="out"/>
        <c:minorTickMark val="none"/>
        <c:tickLblPos val="nextTo"/>
        <c:crossAx val="81713408"/>
        <c:crosses val="autoZero"/>
        <c:auto val="1"/>
        <c:lblAlgn val="ctr"/>
        <c:lblOffset val="100"/>
        <c:noMultiLvlLbl val="0"/>
      </c:catAx>
      <c:valAx>
        <c:axId val="81713408"/>
        <c:scaling>
          <c:orientation val="minMax"/>
        </c:scaling>
        <c:delete val="0"/>
        <c:axPos val="l"/>
        <c:majorGridlines/>
        <c:numFmt formatCode="General" sourceLinked="1"/>
        <c:majorTickMark val="out"/>
        <c:minorTickMark val="none"/>
        <c:tickLblPos val="nextTo"/>
        <c:crossAx val="81711872"/>
        <c:crosses val="autoZero"/>
        <c:crossBetween val="between"/>
      </c:valAx>
    </c:plotArea>
    <c:legend>
      <c:legendPos val="r"/>
      <c:layout/>
      <c:overlay val="0"/>
    </c:legend>
    <c:plotVisOnly val="1"/>
    <c:dispBlanksAs val="gap"/>
    <c:showDLblsOverMax val="0"/>
  </c:chart>
  <c:spPr>
    <a:ln>
      <a:solidFill>
        <a:schemeClr val="tx1"/>
      </a:solid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8B7C8FBB-DAE3-453D-A63B-F9FF008AF64E}" type="datetimeFigureOut">
              <a:rPr lang="en-IN" smtClean="0"/>
              <a:pPr/>
              <a:t>28-09-2016</a:t>
            </a:fld>
            <a:endParaRPr lang="en-IN"/>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xfrm>
            <a:off x="1384300" y="1163638"/>
            <a:ext cx="4186238" cy="3141662"/>
          </a:xfrm>
          <a:ln/>
        </p:spPr>
      </p:sp>
      <p:sp>
        <p:nvSpPr>
          <p:cNvPr id="103427" name="Notes Placeholder 2"/>
          <p:cNvSpPr>
            <a:spLocks noGrp="1"/>
          </p:cNvSpPr>
          <p:nvPr>
            <p:ph type="body" idx="1"/>
          </p:nvPr>
        </p:nvSpPr>
        <p:spPr>
          <a:noFill/>
          <a:ln/>
        </p:spPr>
        <p:txBody>
          <a:bodyPr/>
          <a:lstStyle/>
          <a:p>
            <a:endParaRPr lang="en-US" altLang="en-US" dirty="0" smtClean="0"/>
          </a:p>
        </p:txBody>
      </p:sp>
      <p:sp>
        <p:nvSpPr>
          <p:cNvPr id="103428" name="Slide Number Placeholder 3"/>
          <p:cNvSpPr>
            <a:spLocks noGrp="1"/>
          </p:cNvSpPr>
          <p:nvPr>
            <p:ph type="sldNum" sz="quarter" idx="5"/>
          </p:nvPr>
        </p:nvSpPr>
        <p:spPr>
          <a:noFill/>
        </p:spPr>
        <p:txBody>
          <a:bodyPr/>
          <a:lstStyle/>
          <a:p>
            <a:fld id="{BE6390EE-7199-453E-BA4A-0081D64B7242}" type="slidenum">
              <a:rPr lang="en-IN" altLang="en-US" smtClean="0">
                <a:solidFill>
                  <a:srgbClr val="000000"/>
                </a:solidFill>
              </a:rPr>
              <a:pPr/>
              <a:t>1</a:t>
            </a:fld>
            <a:endParaRPr lang="en-IN" altLang="en-US" smtClean="0">
              <a:solidFill>
                <a:srgbClr val="000000"/>
              </a:solidFill>
            </a:endParaRPr>
          </a:p>
        </p:txBody>
      </p:sp>
    </p:spTree>
    <p:extLst>
      <p:ext uri="{BB962C8B-B14F-4D97-AF65-F5344CB8AC3E}">
        <p14:creationId xmlns:p14="http://schemas.microsoft.com/office/powerpoint/2010/main" val="4264520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29D3455D-2E33-4A06-92E7-0144F4C5F168}" type="slidenum">
              <a:rPr lang="en-US" altLang="en-US"/>
              <a:pPr>
                <a:defRPr/>
              </a:pPr>
              <a:t>‹#›</a:t>
            </a:fld>
            <a:endParaRPr lang="en-US" altLang="en-US"/>
          </a:p>
        </p:txBody>
      </p:sp>
    </p:spTree>
    <p:extLst>
      <p:ext uri="{BB962C8B-B14F-4D97-AF65-F5344CB8AC3E}">
        <p14:creationId xmlns:p14="http://schemas.microsoft.com/office/powerpoint/2010/main" val="3120681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1" name="Picture 3" descr="P:\Pramod\IMG_20160927_14401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51810" y="1747044"/>
            <a:ext cx="2126678" cy="1650085"/>
          </a:xfrm>
          <a:prstGeom prst="rect">
            <a:avLst/>
          </a:prstGeom>
          <a:noFill/>
          <a:extLst>
            <a:ext uri="{909E8E84-426E-40DD-AFC4-6F175D3DCCD1}">
              <a14:hiddenFill xmlns:a14="http://schemas.microsoft.com/office/drawing/2010/main">
                <a:solidFill>
                  <a:srgbClr val="FFFFFF"/>
                </a:solidFill>
              </a14:hiddenFill>
            </a:ext>
          </a:extLst>
        </p:spPr>
      </p:pic>
      <p:pic>
        <p:nvPicPr>
          <p:cNvPr id="86018" name="Picture 9" descr="advik"/>
          <p:cNvPicPr>
            <a:picLocks noChangeAspect="1" noChangeArrowheads="1"/>
          </p:cNvPicPr>
          <p:nvPr/>
        </p:nvPicPr>
        <p:blipFill>
          <a:blip r:embed="rId4"/>
          <a:srcRect/>
          <a:stretch>
            <a:fillRect/>
          </a:stretch>
        </p:blipFill>
        <p:spPr bwMode="auto">
          <a:xfrm>
            <a:off x="187325" y="195263"/>
            <a:ext cx="1066800" cy="371475"/>
          </a:xfrm>
          <a:prstGeom prst="rect">
            <a:avLst/>
          </a:prstGeom>
          <a:noFill/>
          <a:ln w="9525">
            <a:noFill/>
            <a:miter lim="800000"/>
            <a:headEnd/>
            <a:tailEnd/>
          </a:ln>
        </p:spPr>
      </p:pic>
      <p:sp>
        <p:nvSpPr>
          <p:cNvPr id="8196" name="Rectangle 40"/>
          <p:cNvSpPr>
            <a:spLocks noChangeArrowheads="1"/>
          </p:cNvSpPr>
          <p:nvPr/>
        </p:nvSpPr>
        <p:spPr bwMode="auto">
          <a:xfrm>
            <a:off x="3205163" y="838200"/>
            <a:ext cx="5786437" cy="304800"/>
          </a:xfrm>
          <a:prstGeom prst="rect">
            <a:avLst/>
          </a:prstGeom>
          <a:noFill/>
          <a:ln w="9525">
            <a:solidFill>
              <a:schemeClr val="tx1"/>
            </a:solidFill>
            <a:miter lim="800000"/>
            <a:headEnd/>
            <a:tailEnd/>
          </a:ln>
        </p:spPr>
        <p:txBody>
          <a:bodyPr wrap="none"/>
          <a:lstStyle/>
          <a:p>
            <a:pPr>
              <a:defRPr/>
            </a:pPr>
            <a:r>
              <a:rPr lang="en-US" sz="1050" b="1" dirty="0">
                <a:solidFill>
                  <a:srgbClr val="0033CC"/>
                </a:solidFill>
                <a:latin typeface="Calibri" pitchFamily="34" charset="0"/>
                <a:cs typeface="Calibri" pitchFamily="34" charset="0"/>
              </a:rPr>
              <a:t>IDEA </a:t>
            </a:r>
            <a:r>
              <a:rPr lang="en-US" sz="1050" dirty="0">
                <a:solidFill>
                  <a:srgbClr val="0033CC"/>
                </a:solidFill>
                <a:latin typeface="Calibri" pitchFamily="34" charset="0"/>
                <a:cs typeface="Calibri" pitchFamily="34" charset="0"/>
              </a:rPr>
              <a:t>:-</a:t>
            </a:r>
            <a:r>
              <a:rPr lang="en-US" sz="1100" dirty="0">
                <a:solidFill>
                  <a:srgbClr val="000000"/>
                </a:solidFill>
                <a:latin typeface="Calibri" pitchFamily="34" charset="0"/>
              </a:rPr>
              <a:t>Fixture design needs to change</a:t>
            </a:r>
            <a:endParaRPr lang="en-US" altLang="en-US" sz="1100" dirty="0">
              <a:solidFill>
                <a:srgbClr val="000000"/>
              </a:solidFill>
              <a:latin typeface="Calibri" pitchFamily="34" charset="0"/>
            </a:endParaRPr>
          </a:p>
          <a:p>
            <a:pPr>
              <a:defRPr/>
            </a:pPr>
            <a:endParaRPr lang="en-US" altLang="en-US" sz="1050" dirty="0">
              <a:solidFill>
                <a:srgbClr val="000000"/>
              </a:solidFill>
              <a:latin typeface="Calibri" panose="020F0502020204030204" pitchFamily="34" charset="0"/>
              <a:cs typeface="Arial" panose="020B0604020202020204" pitchFamily="34" charset="0"/>
            </a:endParaRPr>
          </a:p>
        </p:txBody>
      </p:sp>
      <p:sp>
        <p:nvSpPr>
          <p:cNvPr id="6150" name="Rectangle 2"/>
          <p:cNvSpPr>
            <a:spLocks noChangeArrowheads="1"/>
          </p:cNvSpPr>
          <p:nvPr/>
        </p:nvSpPr>
        <p:spPr bwMode="auto">
          <a:xfrm>
            <a:off x="158750" y="152400"/>
            <a:ext cx="883285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6151" name="Rectangle 3"/>
          <p:cNvSpPr>
            <a:spLocks noChangeArrowheads="1"/>
          </p:cNvSpPr>
          <p:nvPr/>
        </p:nvSpPr>
        <p:spPr bwMode="auto">
          <a:xfrm>
            <a:off x="158750" y="152400"/>
            <a:ext cx="144780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19" name="Rectangle 4"/>
          <p:cNvSpPr>
            <a:spLocks noChangeArrowheads="1"/>
          </p:cNvSpPr>
          <p:nvPr/>
        </p:nvSpPr>
        <p:spPr bwMode="auto">
          <a:xfrm>
            <a:off x="1606550" y="152400"/>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NO :- </a:t>
            </a:r>
            <a:r>
              <a:rPr lang="en-US" sz="1050" dirty="0">
                <a:solidFill>
                  <a:prstClr val="black"/>
                </a:solidFill>
                <a:latin typeface="Calibri" pitchFamily="34" charset="0"/>
                <a:cs typeface="Calibri" pitchFamily="34" charset="0"/>
              </a:rPr>
              <a:t>01</a:t>
            </a:r>
            <a:endParaRPr lang="en-US" sz="1050" dirty="0">
              <a:solidFill>
                <a:srgbClr val="0033CC"/>
              </a:solidFill>
              <a:latin typeface="Calibri" pitchFamily="34" charset="0"/>
              <a:cs typeface="Calibri" pitchFamily="34" charset="0"/>
            </a:endParaRPr>
          </a:p>
        </p:txBody>
      </p:sp>
      <p:sp>
        <p:nvSpPr>
          <p:cNvPr id="20" name="Rectangle 5"/>
          <p:cNvSpPr>
            <a:spLocks noChangeArrowheads="1"/>
          </p:cNvSpPr>
          <p:nvPr/>
        </p:nvSpPr>
        <p:spPr bwMode="auto">
          <a:xfrm>
            <a:off x="1606550" y="304800"/>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NAME: </a:t>
            </a:r>
            <a:r>
              <a:rPr lang="en-US" sz="1050" b="1" dirty="0" err="1" smtClean="0">
                <a:solidFill>
                  <a:srgbClr val="0033CC"/>
                </a:solidFill>
                <a:latin typeface="Calibri" pitchFamily="34" charset="0"/>
                <a:cs typeface="Calibri" pitchFamily="34" charset="0"/>
              </a:rPr>
              <a:t>Decomp</a:t>
            </a:r>
            <a:endParaRPr lang="en-US" sz="1050" dirty="0">
              <a:solidFill>
                <a:srgbClr val="000000"/>
              </a:solidFill>
              <a:latin typeface="Calibri" pitchFamily="34" charset="0"/>
              <a:cs typeface="Calibri" pitchFamily="34" charset="0"/>
            </a:endParaRPr>
          </a:p>
        </p:txBody>
      </p:sp>
      <p:sp>
        <p:nvSpPr>
          <p:cNvPr id="21" name="Rectangle 6"/>
          <p:cNvSpPr>
            <a:spLocks noChangeArrowheads="1"/>
          </p:cNvSpPr>
          <p:nvPr/>
        </p:nvSpPr>
        <p:spPr bwMode="auto">
          <a:xfrm>
            <a:off x="1606550" y="457200"/>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DEPT :- </a:t>
            </a:r>
            <a:r>
              <a:rPr lang="en-US" sz="1050" dirty="0">
                <a:solidFill>
                  <a:prstClr val="black"/>
                </a:solidFill>
                <a:latin typeface="Calibri" pitchFamily="34" charset="0"/>
                <a:cs typeface="Calibri" pitchFamily="34" charset="0"/>
              </a:rPr>
              <a:t>ASSEMBLY SHOP</a:t>
            </a:r>
          </a:p>
        </p:txBody>
      </p:sp>
      <p:sp>
        <p:nvSpPr>
          <p:cNvPr id="22" name="Rectangle 7"/>
          <p:cNvSpPr>
            <a:spLocks noChangeArrowheads="1"/>
          </p:cNvSpPr>
          <p:nvPr/>
        </p:nvSpPr>
        <p:spPr bwMode="auto">
          <a:xfrm>
            <a:off x="158750" y="609600"/>
            <a:ext cx="1143000"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 :-</a:t>
            </a:r>
            <a:r>
              <a:rPr lang="en-US" sz="1050" b="1" dirty="0">
                <a:solidFill>
                  <a:prstClr val="black"/>
                </a:solidFill>
                <a:latin typeface="Calibri" pitchFamily="34" charset="0"/>
                <a:cs typeface="Calibri" pitchFamily="34" charset="0"/>
              </a:rPr>
              <a:t> </a:t>
            </a:r>
            <a:r>
              <a:rPr lang="en-US" sz="1050" dirty="0" smtClean="0">
                <a:solidFill>
                  <a:prstClr val="black"/>
                </a:solidFill>
                <a:latin typeface="Calibri" pitchFamily="34" charset="0"/>
                <a:cs typeface="Calibri" pitchFamily="34" charset="0"/>
              </a:rPr>
              <a:t>A362</a:t>
            </a:r>
            <a:endParaRPr lang="en-US" sz="1050" dirty="0">
              <a:solidFill>
                <a:prstClr val="black"/>
              </a:solidFill>
              <a:latin typeface="Calibri" pitchFamily="34" charset="0"/>
              <a:cs typeface="Calibri" pitchFamily="34" charset="0"/>
            </a:endParaRPr>
          </a:p>
        </p:txBody>
      </p:sp>
      <p:sp>
        <p:nvSpPr>
          <p:cNvPr id="23" name="Rectangle 8"/>
          <p:cNvSpPr>
            <a:spLocks noChangeArrowheads="1"/>
          </p:cNvSpPr>
          <p:nvPr/>
        </p:nvSpPr>
        <p:spPr bwMode="auto">
          <a:xfrm>
            <a:off x="1301750" y="609600"/>
            <a:ext cx="1903413"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 NAME:- </a:t>
            </a:r>
            <a:r>
              <a:rPr lang="en-US" sz="1050" dirty="0" err="1" smtClean="0">
                <a:solidFill>
                  <a:srgbClr val="000000"/>
                </a:solidFill>
                <a:latin typeface="Calibri" pitchFamily="34" charset="0"/>
                <a:cs typeface="Calibri" pitchFamily="34" charset="0"/>
              </a:rPr>
              <a:t>Dcomp</a:t>
            </a:r>
            <a:r>
              <a:rPr lang="en-US" sz="1050" dirty="0" smtClean="0">
                <a:solidFill>
                  <a:srgbClr val="000000"/>
                </a:solidFill>
                <a:latin typeface="Calibri" pitchFamily="34" charset="0"/>
                <a:cs typeface="Calibri" pitchFamily="34" charset="0"/>
              </a:rPr>
              <a:t>  </a:t>
            </a:r>
            <a:r>
              <a:rPr lang="en-US" sz="1050" dirty="0">
                <a:solidFill>
                  <a:srgbClr val="000000"/>
                </a:solidFill>
                <a:latin typeface="Calibri" pitchFamily="34" charset="0"/>
                <a:cs typeface="Calibri" pitchFamily="34" charset="0"/>
              </a:rPr>
              <a:t>Assly</a:t>
            </a:r>
          </a:p>
        </p:txBody>
      </p:sp>
      <p:sp>
        <p:nvSpPr>
          <p:cNvPr id="24" name="Rectangle 9"/>
          <p:cNvSpPr>
            <a:spLocks noChangeArrowheads="1"/>
          </p:cNvSpPr>
          <p:nvPr/>
        </p:nvSpPr>
        <p:spPr bwMode="auto">
          <a:xfrm>
            <a:off x="3586163" y="152400"/>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ACTIVITY</a:t>
            </a:r>
          </a:p>
        </p:txBody>
      </p:sp>
      <p:sp>
        <p:nvSpPr>
          <p:cNvPr id="25" name="Rectangle 10"/>
          <p:cNvSpPr>
            <a:spLocks noChangeArrowheads="1"/>
          </p:cNvSpPr>
          <p:nvPr/>
        </p:nvSpPr>
        <p:spPr bwMode="auto">
          <a:xfrm>
            <a:off x="3586163" y="304800"/>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LOSS NO. / STEP</a:t>
            </a:r>
          </a:p>
        </p:txBody>
      </p:sp>
      <p:sp>
        <p:nvSpPr>
          <p:cNvPr id="26" name="Rectangle 11"/>
          <p:cNvSpPr>
            <a:spLocks noChangeArrowheads="1"/>
          </p:cNvSpPr>
          <p:nvPr/>
        </p:nvSpPr>
        <p:spPr bwMode="auto">
          <a:xfrm>
            <a:off x="3586163" y="457200"/>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RESULT AREA</a:t>
            </a:r>
          </a:p>
        </p:txBody>
      </p:sp>
      <p:sp>
        <p:nvSpPr>
          <p:cNvPr id="27" name="Rectangle 12"/>
          <p:cNvSpPr>
            <a:spLocks noChangeArrowheads="1"/>
          </p:cNvSpPr>
          <p:nvPr/>
        </p:nvSpPr>
        <p:spPr bwMode="auto">
          <a:xfrm>
            <a:off x="3205163" y="609600"/>
            <a:ext cx="3121025"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MACHINE / STAGE  :- </a:t>
            </a:r>
            <a:r>
              <a:rPr lang="en-US" sz="1050" dirty="0" smtClean="0">
                <a:solidFill>
                  <a:srgbClr val="000000"/>
                </a:solidFill>
                <a:latin typeface="Calibri" pitchFamily="34" charset="0"/>
                <a:cs typeface="Calibri" pitchFamily="34" charset="0"/>
              </a:rPr>
              <a:t>Riveting stage</a:t>
            </a:r>
            <a:endParaRPr lang="en-US" sz="1050" dirty="0">
              <a:solidFill>
                <a:srgbClr val="000000"/>
              </a:solidFill>
              <a:latin typeface="Calibri" pitchFamily="34" charset="0"/>
              <a:cs typeface="Calibri" pitchFamily="34" charset="0"/>
            </a:endParaRPr>
          </a:p>
        </p:txBody>
      </p:sp>
      <p:sp>
        <p:nvSpPr>
          <p:cNvPr id="28" name="Rectangle 13"/>
          <p:cNvSpPr>
            <a:spLocks noChangeArrowheads="1"/>
          </p:cNvSpPr>
          <p:nvPr/>
        </p:nvSpPr>
        <p:spPr bwMode="auto">
          <a:xfrm>
            <a:off x="6326188" y="609600"/>
            <a:ext cx="2665412"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OPERATION  </a:t>
            </a:r>
            <a:r>
              <a:rPr lang="en-US" sz="1050" dirty="0" smtClean="0">
                <a:solidFill>
                  <a:srgbClr val="0033CC"/>
                </a:solidFill>
                <a:latin typeface="Calibri" pitchFamily="34" charset="0"/>
                <a:cs typeface="Calibri" pitchFamily="34" charset="0"/>
              </a:rPr>
              <a:t>Riveting</a:t>
            </a:r>
            <a:endParaRPr lang="en-US" sz="1050" dirty="0">
              <a:solidFill>
                <a:srgbClr val="000000"/>
              </a:solidFill>
              <a:latin typeface="Calibri" pitchFamily="34" charset="0"/>
              <a:cs typeface="Calibri" pitchFamily="34" charset="0"/>
            </a:endParaRPr>
          </a:p>
        </p:txBody>
      </p:sp>
      <p:sp>
        <p:nvSpPr>
          <p:cNvPr id="6162" name="Rectangle 14"/>
          <p:cNvSpPr>
            <a:spLocks noChangeArrowheads="1"/>
          </p:cNvSpPr>
          <p:nvPr/>
        </p:nvSpPr>
        <p:spPr bwMode="auto">
          <a:xfrm>
            <a:off x="4803775"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KK</a:t>
            </a:r>
          </a:p>
        </p:txBody>
      </p:sp>
      <p:sp>
        <p:nvSpPr>
          <p:cNvPr id="6163" name="Rectangle 15"/>
          <p:cNvSpPr>
            <a:spLocks noChangeArrowheads="1"/>
          </p:cNvSpPr>
          <p:nvPr/>
        </p:nvSpPr>
        <p:spPr bwMode="auto">
          <a:xfrm>
            <a:off x="7240588" y="152400"/>
            <a:ext cx="1751012"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86035" name="WordArt 16"/>
          <p:cNvSpPr>
            <a:spLocks noChangeArrowheads="1" noChangeShapeType="1" noTextEdit="1"/>
          </p:cNvSpPr>
          <p:nvPr/>
        </p:nvSpPr>
        <p:spPr bwMode="auto">
          <a:xfrm>
            <a:off x="7316788" y="228600"/>
            <a:ext cx="1598612" cy="271463"/>
          </a:xfrm>
          <a:prstGeom prst="rect">
            <a:avLst/>
          </a:prstGeom>
        </p:spPr>
        <p:txBody>
          <a:bodyPr wrap="none" fromWordArt="1">
            <a:prstTxWarp prst="textPlain">
              <a:avLst>
                <a:gd name="adj" fmla="val 50000"/>
              </a:avLst>
            </a:prstTxWarp>
          </a:bodyPr>
          <a:lstStyle/>
          <a:p>
            <a:pPr algn="ctr"/>
            <a:r>
              <a:rPr lang="en-US" sz="1050" kern="10" dirty="0" smtClean="0">
                <a:ln w="9525">
                  <a:solidFill>
                    <a:srgbClr val="000000"/>
                  </a:solidFill>
                  <a:round/>
                  <a:headEnd/>
                  <a:tailEnd/>
                </a:ln>
                <a:solidFill>
                  <a:srgbClr val="1F497D"/>
                </a:solidFill>
                <a:latin typeface="Calibri"/>
              </a:rPr>
              <a:t>KAIZEN  </a:t>
            </a:r>
            <a:r>
              <a:rPr lang="en-US" sz="1050" kern="10" dirty="0">
                <a:ln w="9525">
                  <a:solidFill>
                    <a:srgbClr val="000000"/>
                  </a:solidFill>
                  <a:round/>
                  <a:headEnd/>
                  <a:tailEnd/>
                </a:ln>
                <a:solidFill>
                  <a:srgbClr val="1F497D"/>
                </a:solidFill>
                <a:latin typeface="Calibri"/>
              </a:rPr>
              <a:t>IDEA SHEET</a:t>
            </a:r>
          </a:p>
        </p:txBody>
      </p:sp>
      <p:sp>
        <p:nvSpPr>
          <p:cNvPr id="6165" name="Rectangle 17"/>
          <p:cNvSpPr>
            <a:spLocks noChangeArrowheads="1"/>
          </p:cNvSpPr>
          <p:nvPr/>
        </p:nvSpPr>
        <p:spPr bwMode="auto">
          <a:xfrm>
            <a:off x="5108575" y="152400"/>
            <a:ext cx="304800" cy="152400"/>
          </a:xfrm>
          <a:prstGeom prst="rect">
            <a:avLst/>
          </a:prstGeom>
          <a:solidFill>
            <a:srgbClr val="00B050"/>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QM</a:t>
            </a:r>
          </a:p>
        </p:txBody>
      </p:sp>
      <p:sp>
        <p:nvSpPr>
          <p:cNvPr id="6166" name="Rectangle 18"/>
          <p:cNvSpPr>
            <a:spLocks noChangeArrowheads="1"/>
          </p:cNvSpPr>
          <p:nvPr/>
        </p:nvSpPr>
        <p:spPr bwMode="auto">
          <a:xfrm>
            <a:off x="5413375"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PM</a:t>
            </a:r>
          </a:p>
        </p:txBody>
      </p:sp>
      <p:sp>
        <p:nvSpPr>
          <p:cNvPr id="6167" name="Rectangle 19"/>
          <p:cNvSpPr>
            <a:spLocks noChangeArrowheads="1"/>
          </p:cNvSpPr>
          <p:nvPr/>
        </p:nvSpPr>
        <p:spPr bwMode="auto">
          <a:xfrm>
            <a:off x="5718175" y="152400"/>
            <a:ext cx="303213"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JH</a:t>
            </a:r>
          </a:p>
        </p:txBody>
      </p:sp>
      <p:sp>
        <p:nvSpPr>
          <p:cNvPr id="6168" name="Rectangle 20"/>
          <p:cNvSpPr>
            <a:spLocks noChangeArrowheads="1"/>
          </p:cNvSpPr>
          <p:nvPr/>
        </p:nvSpPr>
        <p:spPr bwMode="auto">
          <a:xfrm>
            <a:off x="6021388"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SHE</a:t>
            </a:r>
          </a:p>
        </p:txBody>
      </p:sp>
      <p:sp>
        <p:nvSpPr>
          <p:cNvPr id="6169" name="Rectangle 21"/>
          <p:cNvSpPr>
            <a:spLocks noChangeArrowheads="1"/>
          </p:cNvSpPr>
          <p:nvPr/>
        </p:nvSpPr>
        <p:spPr bwMode="auto">
          <a:xfrm>
            <a:off x="6326188"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OT</a:t>
            </a:r>
          </a:p>
        </p:txBody>
      </p:sp>
      <p:sp>
        <p:nvSpPr>
          <p:cNvPr id="6170" name="Rectangle 22"/>
          <p:cNvSpPr>
            <a:spLocks noChangeArrowheads="1"/>
          </p:cNvSpPr>
          <p:nvPr/>
        </p:nvSpPr>
        <p:spPr bwMode="auto">
          <a:xfrm>
            <a:off x="6630988" y="152400"/>
            <a:ext cx="304800" cy="152400"/>
          </a:xfrm>
          <a:prstGeom prst="rect">
            <a:avLst/>
          </a:prstGeom>
          <a:solidFill>
            <a:schemeClr val="bg1"/>
          </a:solidFill>
          <a:ln w="9525">
            <a:solidFill>
              <a:schemeClr val="bg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DM</a:t>
            </a:r>
          </a:p>
        </p:txBody>
      </p:sp>
      <p:sp>
        <p:nvSpPr>
          <p:cNvPr id="6171" name="Rectangle 23"/>
          <p:cNvSpPr>
            <a:spLocks noChangeArrowheads="1"/>
          </p:cNvSpPr>
          <p:nvPr/>
        </p:nvSpPr>
        <p:spPr bwMode="auto">
          <a:xfrm>
            <a:off x="6935788" y="1524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E&amp;T</a:t>
            </a:r>
          </a:p>
        </p:txBody>
      </p:sp>
      <p:sp>
        <p:nvSpPr>
          <p:cNvPr id="6172" name="Rectangle 24"/>
          <p:cNvSpPr>
            <a:spLocks noChangeArrowheads="1"/>
          </p:cNvSpPr>
          <p:nvPr/>
        </p:nvSpPr>
        <p:spPr bwMode="auto">
          <a:xfrm>
            <a:off x="4803775"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3" name="Rectangle 25"/>
          <p:cNvSpPr>
            <a:spLocks noChangeArrowheads="1"/>
          </p:cNvSpPr>
          <p:nvPr/>
        </p:nvSpPr>
        <p:spPr bwMode="auto">
          <a:xfrm>
            <a:off x="5108575"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4" name="Rectangle 26"/>
          <p:cNvSpPr>
            <a:spLocks noChangeArrowheads="1"/>
          </p:cNvSpPr>
          <p:nvPr/>
        </p:nvSpPr>
        <p:spPr bwMode="auto">
          <a:xfrm>
            <a:off x="5413375"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5" name="Rectangle 27"/>
          <p:cNvSpPr>
            <a:spLocks noChangeArrowheads="1"/>
          </p:cNvSpPr>
          <p:nvPr/>
        </p:nvSpPr>
        <p:spPr bwMode="auto">
          <a:xfrm>
            <a:off x="5718175" y="304800"/>
            <a:ext cx="303213"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6" name="Rectangle 28"/>
          <p:cNvSpPr>
            <a:spLocks noChangeArrowheads="1"/>
          </p:cNvSpPr>
          <p:nvPr/>
        </p:nvSpPr>
        <p:spPr bwMode="auto">
          <a:xfrm>
            <a:off x="6021388"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7" name="Rectangle 29"/>
          <p:cNvSpPr>
            <a:spLocks noChangeArrowheads="1"/>
          </p:cNvSpPr>
          <p:nvPr/>
        </p:nvSpPr>
        <p:spPr bwMode="auto">
          <a:xfrm>
            <a:off x="6326188"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8" name="Rectangle 30"/>
          <p:cNvSpPr>
            <a:spLocks noChangeArrowheads="1"/>
          </p:cNvSpPr>
          <p:nvPr/>
        </p:nvSpPr>
        <p:spPr bwMode="auto">
          <a:xfrm>
            <a:off x="6630988"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79" name="Rectangle 31"/>
          <p:cNvSpPr>
            <a:spLocks noChangeArrowheads="1"/>
          </p:cNvSpPr>
          <p:nvPr/>
        </p:nvSpPr>
        <p:spPr bwMode="auto">
          <a:xfrm>
            <a:off x="6935788" y="304800"/>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6180" name="Rectangle 32"/>
          <p:cNvSpPr>
            <a:spLocks noChangeArrowheads="1"/>
          </p:cNvSpPr>
          <p:nvPr/>
        </p:nvSpPr>
        <p:spPr bwMode="auto">
          <a:xfrm>
            <a:off x="4803775" y="4572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a:t>
            </a:r>
          </a:p>
        </p:txBody>
      </p:sp>
      <p:sp>
        <p:nvSpPr>
          <p:cNvPr id="6181" name="Rectangle 33"/>
          <p:cNvSpPr>
            <a:spLocks noChangeArrowheads="1"/>
          </p:cNvSpPr>
          <p:nvPr/>
        </p:nvSpPr>
        <p:spPr bwMode="auto">
          <a:xfrm>
            <a:off x="5108575" y="457200"/>
            <a:ext cx="304800" cy="152400"/>
          </a:xfrm>
          <a:prstGeom prst="rect">
            <a:avLst/>
          </a:prstGeom>
          <a:solidFill>
            <a:srgbClr val="00B050"/>
          </a:solidFill>
          <a:ln w="9525">
            <a:solidFill>
              <a:schemeClr val="tx1"/>
            </a:solidFill>
            <a:miter lim="800000"/>
            <a:headEnd/>
            <a:tailEnd/>
          </a:ln>
        </p:spPr>
        <p:txBody>
          <a:bodyPr wrap="none" anchor="ctr"/>
          <a:lstStyle/>
          <a:p>
            <a:pPr algn="ctr">
              <a:defRPr/>
            </a:pPr>
            <a:r>
              <a:rPr lang="en-US" altLang="en-US" sz="1050" dirty="0">
                <a:solidFill>
                  <a:srgbClr val="000000"/>
                </a:solidFill>
                <a:latin typeface="Calibri" pitchFamily="34" charset="0"/>
                <a:cs typeface="Calibri" pitchFamily="34" charset="0"/>
              </a:rPr>
              <a:t>Q</a:t>
            </a:r>
          </a:p>
        </p:txBody>
      </p:sp>
      <p:sp>
        <p:nvSpPr>
          <p:cNvPr id="6182" name="Rectangle 34"/>
          <p:cNvSpPr>
            <a:spLocks noChangeArrowheads="1"/>
          </p:cNvSpPr>
          <p:nvPr/>
        </p:nvSpPr>
        <p:spPr bwMode="auto">
          <a:xfrm>
            <a:off x="5413375" y="457200"/>
            <a:ext cx="608013" cy="152400"/>
          </a:xfrm>
          <a:prstGeom prst="rect">
            <a:avLst/>
          </a:prstGeom>
          <a:solidFill>
            <a:schemeClr val="bg1"/>
          </a:solid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A</a:t>
            </a:r>
          </a:p>
        </p:txBody>
      </p:sp>
      <p:sp>
        <p:nvSpPr>
          <p:cNvPr id="6183" name="Rectangle 35"/>
          <p:cNvSpPr>
            <a:spLocks noChangeArrowheads="1"/>
          </p:cNvSpPr>
          <p:nvPr/>
        </p:nvSpPr>
        <p:spPr bwMode="auto">
          <a:xfrm>
            <a:off x="6021388" y="4572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C</a:t>
            </a:r>
          </a:p>
        </p:txBody>
      </p:sp>
      <p:sp>
        <p:nvSpPr>
          <p:cNvPr id="6184" name="Rectangle 36"/>
          <p:cNvSpPr>
            <a:spLocks noChangeArrowheads="1"/>
          </p:cNvSpPr>
          <p:nvPr/>
        </p:nvSpPr>
        <p:spPr bwMode="auto">
          <a:xfrm>
            <a:off x="6326188" y="4572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D</a:t>
            </a:r>
          </a:p>
        </p:txBody>
      </p:sp>
      <p:sp>
        <p:nvSpPr>
          <p:cNvPr id="6185" name="Rectangle 37"/>
          <p:cNvSpPr>
            <a:spLocks noChangeArrowheads="1"/>
          </p:cNvSpPr>
          <p:nvPr/>
        </p:nvSpPr>
        <p:spPr bwMode="auto">
          <a:xfrm>
            <a:off x="6630988" y="457200"/>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latin typeface="Calibri" pitchFamily="34" charset="0"/>
                <a:cs typeface="Calibri" pitchFamily="34" charset="0"/>
              </a:rPr>
              <a:t>S</a:t>
            </a:r>
          </a:p>
        </p:txBody>
      </p:sp>
      <p:sp>
        <p:nvSpPr>
          <p:cNvPr id="6186" name="Rectangle 38"/>
          <p:cNvSpPr>
            <a:spLocks noChangeArrowheads="1"/>
          </p:cNvSpPr>
          <p:nvPr/>
        </p:nvSpPr>
        <p:spPr bwMode="auto">
          <a:xfrm>
            <a:off x="6935788" y="457200"/>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M</a:t>
            </a:r>
          </a:p>
        </p:txBody>
      </p:sp>
      <p:sp>
        <p:nvSpPr>
          <p:cNvPr id="1067" name="Rectangle 39"/>
          <p:cNvSpPr>
            <a:spLocks noChangeArrowheads="1"/>
          </p:cNvSpPr>
          <p:nvPr/>
        </p:nvSpPr>
        <p:spPr bwMode="auto">
          <a:xfrm>
            <a:off x="158750" y="838200"/>
            <a:ext cx="3046413" cy="519098"/>
          </a:xfrm>
          <a:prstGeom prst="rect">
            <a:avLst/>
          </a:prstGeom>
          <a:noFill/>
          <a:ln w="9525">
            <a:solidFill>
              <a:schemeClr val="tx1"/>
            </a:solidFill>
            <a:miter lim="800000"/>
            <a:headEnd/>
            <a:tailEnd/>
          </a:ln>
        </p:spPr>
        <p:txBody>
          <a:bodyPr/>
          <a:lstStyle/>
          <a:p>
            <a:pPr>
              <a:defRPr/>
            </a:pPr>
            <a:r>
              <a:rPr lang="en-US" altLang="en-US" sz="1050" b="1" dirty="0">
                <a:solidFill>
                  <a:srgbClr val="0000CC"/>
                </a:solidFill>
                <a:latin typeface="Calibri" pitchFamily="34" charset="0"/>
              </a:rPr>
              <a:t>KAIZEN THEME : </a:t>
            </a:r>
            <a:r>
              <a:rPr lang="en-US" altLang="en-US" sz="1100" dirty="0">
                <a:solidFill>
                  <a:srgbClr val="000000"/>
                </a:solidFill>
                <a:latin typeface="Calibri" pitchFamily="34" charset="0"/>
              </a:rPr>
              <a:t>To </a:t>
            </a:r>
            <a:r>
              <a:rPr lang="en-US" altLang="en-US" sz="1100" dirty="0" smtClean="0">
                <a:solidFill>
                  <a:srgbClr val="000000"/>
                </a:solidFill>
                <a:latin typeface="Calibri" pitchFamily="34" charset="0"/>
              </a:rPr>
              <a:t>improve safety and reduce rejection at  riveting stage  in A362</a:t>
            </a:r>
            <a:endParaRPr lang="en-US" altLang="en-US" sz="1100" dirty="0">
              <a:solidFill>
                <a:srgbClr val="000000"/>
              </a:solidFill>
              <a:latin typeface="Calibri" pitchFamily="34" charset="0"/>
            </a:endParaRPr>
          </a:p>
        </p:txBody>
      </p:sp>
      <p:sp>
        <p:nvSpPr>
          <p:cNvPr id="1068" name="Rectangle 41"/>
          <p:cNvSpPr>
            <a:spLocks noChangeArrowheads="1"/>
          </p:cNvSpPr>
          <p:nvPr/>
        </p:nvSpPr>
        <p:spPr bwMode="auto">
          <a:xfrm>
            <a:off x="168275" y="1355725"/>
            <a:ext cx="3046403" cy="473075"/>
          </a:xfrm>
          <a:prstGeom prst="rect">
            <a:avLst/>
          </a:prstGeom>
          <a:noFill/>
          <a:ln w="9525">
            <a:solidFill>
              <a:schemeClr val="tx1"/>
            </a:solidFill>
            <a:miter lim="800000"/>
            <a:headEnd/>
            <a:tailEnd/>
          </a:ln>
        </p:spPr>
        <p:txBody>
          <a:bodyPr anchor="ctr"/>
          <a:lstStyle/>
          <a:p>
            <a:pPr>
              <a:defRPr/>
            </a:pPr>
            <a:r>
              <a:rPr lang="en-US" altLang="en-US" sz="1050" b="1" dirty="0">
                <a:solidFill>
                  <a:srgbClr val="0033CC"/>
                </a:solidFill>
                <a:latin typeface="Calibri" pitchFamily="34" charset="0"/>
              </a:rPr>
              <a:t>Problem present status </a:t>
            </a:r>
            <a:r>
              <a:rPr lang="en-US" altLang="en-US" sz="1050" b="1" dirty="0" smtClean="0">
                <a:solidFill>
                  <a:srgbClr val="0033CC"/>
                </a:solidFill>
                <a:latin typeface="Calibri" pitchFamily="34" charset="0"/>
              </a:rPr>
              <a:t>:-</a:t>
            </a:r>
            <a:r>
              <a:rPr lang="en-US" altLang="en-US" sz="1100" dirty="0" smtClean="0">
                <a:solidFill>
                  <a:srgbClr val="000000"/>
                </a:solidFill>
                <a:latin typeface="Calibri" pitchFamily="34" charset="0"/>
              </a:rPr>
              <a:t>Unsafe condition at  riveting stage in A362 cell.</a:t>
            </a:r>
            <a:endParaRPr lang="en-US" altLang="en-US" sz="1100" dirty="0">
              <a:solidFill>
                <a:srgbClr val="000000"/>
              </a:solidFill>
              <a:latin typeface="Calibri" pitchFamily="34" charset="0"/>
            </a:endParaRPr>
          </a:p>
        </p:txBody>
      </p:sp>
      <p:sp>
        <p:nvSpPr>
          <p:cNvPr id="86060" name="Rectangle 43"/>
          <p:cNvSpPr>
            <a:spLocks noChangeArrowheads="1"/>
          </p:cNvSpPr>
          <p:nvPr/>
        </p:nvSpPr>
        <p:spPr bwMode="auto">
          <a:xfrm>
            <a:off x="3214678" y="1143000"/>
            <a:ext cx="3259147" cy="2513013"/>
          </a:xfrm>
          <a:prstGeom prst="rect">
            <a:avLst/>
          </a:prstGeom>
          <a:noFill/>
          <a:ln w="9525">
            <a:solidFill>
              <a:schemeClr val="tx1"/>
            </a:solidFill>
            <a:miter lim="800000"/>
            <a:headEnd/>
            <a:tailEnd/>
          </a:ln>
        </p:spPr>
        <p:txBody>
          <a:bodyPr/>
          <a:lstStyle/>
          <a:p>
            <a:r>
              <a:rPr lang="en-US" altLang="en-US" sz="1000" b="1" dirty="0">
                <a:solidFill>
                  <a:srgbClr val="0033CC"/>
                </a:solidFill>
                <a:latin typeface="Calibri" pitchFamily="34" charset="0"/>
              </a:rPr>
              <a:t>COUNTERMEASURE</a:t>
            </a:r>
            <a:r>
              <a:rPr lang="en-US" altLang="en-US" sz="1000" dirty="0">
                <a:solidFill>
                  <a:srgbClr val="000000"/>
                </a:solidFill>
                <a:latin typeface="Calibri" pitchFamily="34" charset="0"/>
              </a:rPr>
              <a:t>:- </a:t>
            </a:r>
          </a:p>
          <a:p>
            <a:r>
              <a:rPr lang="en-US" sz="1100" dirty="0">
                <a:solidFill>
                  <a:srgbClr val="000000"/>
                </a:solidFill>
                <a:latin typeface="Calibri" pitchFamily="34" charset="0"/>
              </a:rPr>
              <a:t>1) </a:t>
            </a:r>
            <a:r>
              <a:rPr lang="en-US" sz="1100" dirty="0" smtClean="0">
                <a:solidFill>
                  <a:srgbClr val="000000"/>
                </a:solidFill>
                <a:latin typeface="Calibri" pitchFamily="34" charset="0"/>
              </a:rPr>
              <a:t>New fixture modified  with job holding clamp for job holding by clamp at riveting stage.</a:t>
            </a:r>
            <a:endParaRPr lang="en-US" altLang="en-US" sz="1100" dirty="0">
              <a:solidFill>
                <a:srgbClr val="000000"/>
              </a:solidFill>
              <a:latin typeface="Calibri" pitchFamily="34" charset="0"/>
            </a:endParaRPr>
          </a:p>
        </p:txBody>
      </p:sp>
      <p:sp>
        <p:nvSpPr>
          <p:cNvPr id="58" name="Rectangle 44"/>
          <p:cNvSpPr>
            <a:spLocks noChangeArrowheads="1"/>
          </p:cNvSpPr>
          <p:nvPr/>
        </p:nvSpPr>
        <p:spPr bwMode="auto">
          <a:xfrm>
            <a:off x="6478588" y="114300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BENCHMARK</a:t>
            </a:r>
          </a:p>
        </p:txBody>
      </p:sp>
      <p:sp>
        <p:nvSpPr>
          <p:cNvPr id="59" name="Rectangle 45"/>
          <p:cNvSpPr>
            <a:spLocks noChangeArrowheads="1"/>
          </p:cNvSpPr>
          <p:nvPr/>
        </p:nvSpPr>
        <p:spPr bwMode="auto">
          <a:xfrm>
            <a:off x="6478588" y="129540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TARGET</a:t>
            </a:r>
          </a:p>
        </p:txBody>
      </p:sp>
      <p:sp>
        <p:nvSpPr>
          <p:cNvPr id="60" name="Rectangle 46"/>
          <p:cNvSpPr>
            <a:spLocks noChangeArrowheads="1"/>
          </p:cNvSpPr>
          <p:nvPr/>
        </p:nvSpPr>
        <p:spPr bwMode="auto">
          <a:xfrm>
            <a:off x="6478588" y="144780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START</a:t>
            </a:r>
          </a:p>
        </p:txBody>
      </p:sp>
      <p:sp>
        <p:nvSpPr>
          <p:cNvPr id="61" name="Rectangle 47"/>
          <p:cNvSpPr>
            <a:spLocks noChangeArrowheads="1"/>
          </p:cNvSpPr>
          <p:nvPr/>
        </p:nvSpPr>
        <p:spPr bwMode="auto">
          <a:xfrm>
            <a:off x="6478588" y="160020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FINISH</a:t>
            </a:r>
          </a:p>
        </p:txBody>
      </p:sp>
      <p:sp>
        <p:nvSpPr>
          <p:cNvPr id="62" name="Rectangle 48"/>
          <p:cNvSpPr>
            <a:spLocks noChangeArrowheads="1"/>
          </p:cNvSpPr>
          <p:nvPr/>
        </p:nvSpPr>
        <p:spPr bwMode="auto">
          <a:xfrm>
            <a:off x="7773988" y="1143000"/>
            <a:ext cx="1217612" cy="152400"/>
          </a:xfrm>
          <a:prstGeom prst="rect">
            <a:avLst/>
          </a:prstGeom>
          <a:noFill/>
          <a:ln w="9525">
            <a:solidFill>
              <a:schemeClr val="tx1"/>
            </a:solidFill>
            <a:miter lim="800000"/>
            <a:headEnd/>
            <a:tailEnd/>
          </a:ln>
          <a:extLst/>
        </p:spPr>
        <p:txBody>
          <a:bodyPr wrap="none" anchor="ctr"/>
          <a:lstStyle/>
          <a:p>
            <a:pPr>
              <a:defRPr/>
            </a:pPr>
            <a:r>
              <a:rPr lang="en-US" sz="1050" dirty="0">
                <a:solidFill>
                  <a:prstClr val="black"/>
                </a:solidFill>
                <a:latin typeface="Calibri" pitchFamily="34" charset="0"/>
                <a:cs typeface="Calibri" pitchFamily="34" charset="0"/>
              </a:rPr>
              <a:t>1</a:t>
            </a:r>
            <a:r>
              <a:rPr lang="en-US" sz="1050" dirty="0" smtClean="0">
                <a:solidFill>
                  <a:prstClr val="black"/>
                </a:solidFill>
                <a:latin typeface="Calibri" pitchFamily="34" charset="0"/>
                <a:cs typeface="Calibri" pitchFamily="34" charset="0"/>
              </a:rPr>
              <a:t> </a:t>
            </a:r>
            <a:r>
              <a:rPr lang="en-US" sz="1050" dirty="0">
                <a:solidFill>
                  <a:prstClr val="black"/>
                </a:solidFill>
                <a:latin typeface="Calibri" pitchFamily="34" charset="0"/>
                <a:cs typeface="Calibri" pitchFamily="34" charset="0"/>
              </a:rPr>
              <a:t>Nos</a:t>
            </a:r>
          </a:p>
        </p:txBody>
      </p:sp>
      <p:sp>
        <p:nvSpPr>
          <p:cNvPr id="63" name="Rectangle 49"/>
          <p:cNvSpPr>
            <a:spLocks noChangeArrowheads="1"/>
          </p:cNvSpPr>
          <p:nvPr/>
        </p:nvSpPr>
        <p:spPr bwMode="auto">
          <a:xfrm>
            <a:off x="7773988" y="1295400"/>
            <a:ext cx="1217612" cy="152400"/>
          </a:xfrm>
          <a:prstGeom prst="rect">
            <a:avLst/>
          </a:prstGeom>
          <a:noFill/>
          <a:ln w="9525">
            <a:solidFill>
              <a:schemeClr val="tx1"/>
            </a:solidFill>
            <a:miter lim="800000"/>
            <a:headEnd/>
            <a:tailEnd/>
          </a:ln>
          <a:extLst/>
        </p:spPr>
        <p:txBody>
          <a:bodyPr wrap="none" anchor="ctr"/>
          <a:lstStyle/>
          <a:p>
            <a:pPr>
              <a:defRPr/>
            </a:pPr>
            <a:r>
              <a:rPr lang="en-US" sz="1050" dirty="0">
                <a:solidFill>
                  <a:prstClr val="black"/>
                </a:solidFill>
                <a:latin typeface="Calibri" pitchFamily="34" charset="0"/>
                <a:cs typeface="Calibri" pitchFamily="34" charset="0"/>
              </a:rPr>
              <a:t>0</a:t>
            </a:r>
            <a:r>
              <a:rPr lang="en-US" sz="1050" dirty="0" smtClean="0">
                <a:solidFill>
                  <a:prstClr val="black"/>
                </a:solidFill>
                <a:latin typeface="Calibri" pitchFamily="34" charset="0"/>
                <a:cs typeface="Calibri" pitchFamily="34" charset="0"/>
              </a:rPr>
              <a:t>  </a:t>
            </a:r>
            <a:r>
              <a:rPr lang="en-US" sz="1050" dirty="0">
                <a:solidFill>
                  <a:prstClr val="black"/>
                </a:solidFill>
                <a:latin typeface="Calibri" pitchFamily="34" charset="0"/>
                <a:cs typeface="Calibri" pitchFamily="34" charset="0"/>
              </a:rPr>
              <a:t>Nos</a:t>
            </a:r>
          </a:p>
        </p:txBody>
      </p:sp>
      <p:sp>
        <p:nvSpPr>
          <p:cNvPr id="64" name="Rectangle 50"/>
          <p:cNvSpPr>
            <a:spLocks noChangeArrowheads="1"/>
          </p:cNvSpPr>
          <p:nvPr/>
        </p:nvSpPr>
        <p:spPr bwMode="auto">
          <a:xfrm>
            <a:off x="7773988" y="1447800"/>
            <a:ext cx="1217612"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20.07.2016</a:t>
            </a:r>
            <a:endParaRPr lang="en-US" sz="1050" dirty="0">
              <a:solidFill>
                <a:prstClr val="black"/>
              </a:solidFill>
              <a:latin typeface="Calibri" pitchFamily="34" charset="0"/>
              <a:cs typeface="Calibri" pitchFamily="34" charset="0"/>
            </a:endParaRPr>
          </a:p>
        </p:txBody>
      </p:sp>
      <p:sp>
        <p:nvSpPr>
          <p:cNvPr id="65" name="Rectangle 51"/>
          <p:cNvSpPr>
            <a:spLocks noChangeArrowheads="1"/>
          </p:cNvSpPr>
          <p:nvPr/>
        </p:nvSpPr>
        <p:spPr bwMode="auto">
          <a:xfrm>
            <a:off x="7773988" y="1600200"/>
            <a:ext cx="1217612"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10.08.2016</a:t>
            </a:r>
            <a:endParaRPr lang="en-US" sz="1050" dirty="0">
              <a:solidFill>
                <a:prstClr val="black"/>
              </a:solidFill>
              <a:latin typeface="Calibri" pitchFamily="34" charset="0"/>
              <a:cs typeface="Calibri" pitchFamily="34" charset="0"/>
            </a:endParaRPr>
          </a:p>
        </p:txBody>
      </p:sp>
      <p:sp>
        <p:nvSpPr>
          <p:cNvPr id="6199" name="Rectangle 55"/>
          <p:cNvSpPr>
            <a:spLocks noChangeArrowheads="1"/>
          </p:cNvSpPr>
          <p:nvPr/>
        </p:nvSpPr>
        <p:spPr bwMode="auto">
          <a:xfrm>
            <a:off x="6478588" y="2362200"/>
            <a:ext cx="2513012" cy="152400"/>
          </a:xfrm>
          <a:prstGeom prst="rect">
            <a:avLst/>
          </a:prstGeom>
          <a:noFill/>
          <a:ln w="9525">
            <a:solidFill>
              <a:schemeClr val="tx1"/>
            </a:solidFill>
            <a:miter lim="800000"/>
            <a:headEnd/>
            <a:tailEnd/>
          </a:ln>
          <a:extLst/>
        </p:spPr>
        <p:txBody>
          <a:bodyPr wrap="none" anchor="ctr"/>
          <a:lstStyle/>
          <a:p>
            <a:pPr>
              <a:defRPr/>
            </a:pPr>
            <a:r>
              <a:rPr lang="en-US" altLang="en-US" sz="1050" b="1" dirty="0">
                <a:solidFill>
                  <a:srgbClr val="0033CC"/>
                </a:solidFill>
                <a:latin typeface="Calibri" pitchFamily="34" charset="0"/>
                <a:cs typeface="Calibri" pitchFamily="34" charset="0"/>
              </a:rPr>
              <a:t>BENEFITS :-</a:t>
            </a:r>
          </a:p>
        </p:txBody>
      </p:sp>
      <p:sp>
        <p:nvSpPr>
          <p:cNvPr id="68" name="Rectangle 57"/>
          <p:cNvSpPr>
            <a:spLocks noChangeArrowheads="1"/>
          </p:cNvSpPr>
          <p:nvPr/>
        </p:nvSpPr>
        <p:spPr bwMode="auto">
          <a:xfrm>
            <a:off x="6478588" y="2514600"/>
            <a:ext cx="2513012" cy="762000"/>
          </a:xfrm>
          <a:prstGeom prst="rect">
            <a:avLst/>
          </a:prstGeom>
          <a:noFill/>
          <a:ln w="9525">
            <a:solidFill>
              <a:schemeClr val="tx1"/>
            </a:solidFill>
            <a:miter lim="800000"/>
            <a:headEnd/>
            <a:tailEnd/>
          </a:ln>
          <a:extLst/>
        </p:spPr>
        <p:txBody>
          <a:bodyPr/>
          <a:lstStyle/>
          <a:p>
            <a:pPr marL="228600" indent="-228600">
              <a:spcBef>
                <a:spcPct val="20000"/>
              </a:spcBef>
              <a:buFontTx/>
              <a:buAutoNum type="arabicParenR"/>
              <a:defRPr/>
            </a:pPr>
            <a:endParaRPr lang="en-US" altLang="en-US" sz="1050" dirty="0">
              <a:solidFill>
                <a:prstClr val="black"/>
              </a:solidFill>
              <a:latin typeface="Calibri" pitchFamily="34" charset="0"/>
              <a:cs typeface="Calibri" pitchFamily="34" charset="0"/>
            </a:endParaRPr>
          </a:p>
        </p:txBody>
      </p:sp>
      <p:sp>
        <p:nvSpPr>
          <p:cNvPr id="6201" name="Rectangle 59"/>
          <p:cNvSpPr>
            <a:spLocks noChangeArrowheads="1"/>
          </p:cNvSpPr>
          <p:nvPr/>
        </p:nvSpPr>
        <p:spPr bwMode="auto">
          <a:xfrm>
            <a:off x="152400" y="6019800"/>
            <a:ext cx="3046413" cy="230188"/>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MANAGER’S SIGN :- </a:t>
            </a:r>
            <a:r>
              <a:rPr lang="en-US" altLang="en-US" sz="1050" dirty="0">
                <a:solidFill>
                  <a:srgbClr val="000000"/>
                </a:solidFill>
                <a:latin typeface="Calibri" pitchFamily="34" charset="0"/>
                <a:cs typeface="Calibri" pitchFamily="34" charset="0"/>
              </a:rPr>
              <a:t> </a:t>
            </a:r>
            <a:r>
              <a:rPr lang="en-US" altLang="en-US" sz="1050" dirty="0" smtClean="0">
                <a:solidFill>
                  <a:srgbClr val="000000"/>
                </a:solidFill>
                <a:latin typeface="Calibri" pitchFamily="34" charset="0"/>
                <a:cs typeface="Calibri" pitchFamily="34" charset="0"/>
              </a:rPr>
              <a:t>Janardan Sathe</a:t>
            </a:r>
            <a:endParaRPr lang="en-US" altLang="en-US" sz="1050" dirty="0">
              <a:solidFill>
                <a:srgbClr val="000000"/>
              </a:solidFill>
              <a:latin typeface="Calibri" pitchFamily="34" charset="0"/>
              <a:cs typeface="Calibri" pitchFamily="34" charset="0"/>
            </a:endParaRPr>
          </a:p>
        </p:txBody>
      </p:sp>
      <p:sp>
        <p:nvSpPr>
          <p:cNvPr id="6202" name="Rectangle 60"/>
          <p:cNvSpPr>
            <a:spLocks noChangeArrowheads="1"/>
          </p:cNvSpPr>
          <p:nvPr/>
        </p:nvSpPr>
        <p:spPr bwMode="auto">
          <a:xfrm>
            <a:off x="152400" y="5791200"/>
            <a:ext cx="3057525" cy="228600"/>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REGISTERED BY :- </a:t>
            </a:r>
            <a:r>
              <a:rPr lang="en-US" altLang="en-US" sz="1050" b="1" dirty="0">
                <a:solidFill>
                  <a:srgbClr val="000000"/>
                </a:solidFill>
                <a:latin typeface="Calibri" pitchFamily="34" charset="0"/>
                <a:cs typeface="Calibri" pitchFamily="34" charset="0"/>
              </a:rPr>
              <a:t> </a:t>
            </a:r>
            <a:r>
              <a:rPr lang="en-US" altLang="en-US" sz="1050" dirty="0" smtClean="0">
                <a:solidFill>
                  <a:srgbClr val="000000"/>
                </a:solidFill>
                <a:latin typeface="Calibri" pitchFamily="34" charset="0"/>
                <a:cs typeface="Calibri" pitchFamily="34" charset="0"/>
              </a:rPr>
              <a:t>Samadhan Bankar</a:t>
            </a:r>
            <a:endParaRPr lang="en-US" altLang="en-US" sz="1050" dirty="0">
              <a:solidFill>
                <a:srgbClr val="0033CC"/>
              </a:solidFill>
              <a:latin typeface="Calibri" pitchFamily="34" charset="0"/>
              <a:cs typeface="Calibri" pitchFamily="34" charset="0"/>
            </a:endParaRPr>
          </a:p>
        </p:txBody>
      </p:sp>
      <p:sp>
        <p:nvSpPr>
          <p:cNvPr id="6203" name="Rectangle 61"/>
          <p:cNvSpPr>
            <a:spLocks noChangeArrowheads="1"/>
          </p:cNvSpPr>
          <p:nvPr/>
        </p:nvSpPr>
        <p:spPr bwMode="auto">
          <a:xfrm>
            <a:off x="153988" y="5522912"/>
            <a:ext cx="3046412" cy="263541"/>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REGISTRATION NO. &amp; DATE : </a:t>
            </a:r>
            <a:r>
              <a:rPr lang="en-US" altLang="en-US" sz="1050" dirty="0" smtClean="0">
                <a:solidFill>
                  <a:srgbClr val="000000"/>
                </a:solidFill>
                <a:latin typeface="Calibri" pitchFamily="34" charset="0"/>
                <a:cs typeface="Calibri" pitchFamily="34" charset="0"/>
              </a:rPr>
              <a:t>10.09..2016</a:t>
            </a:r>
            <a:endParaRPr lang="en-US" altLang="en-US" sz="1050" dirty="0">
              <a:solidFill>
                <a:srgbClr val="000000"/>
              </a:solidFill>
              <a:latin typeface="Calibri" pitchFamily="34" charset="0"/>
              <a:cs typeface="Calibri" pitchFamily="34" charset="0"/>
            </a:endParaRPr>
          </a:p>
        </p:txBody>
      </p:sp>
      <p:sp>
        <p:nvSpPr>
          <p:cNvPr id="86075" name="Rectangle 62"/>
          <p:cNvSpPr>
            <a:spLocks noChangeArrowheads="1"/>
          </p:cNvSpPr>
          <p:nvPr/>
        </p:nvSpPr>
        <p:spPr bwMode="auto">
          <a:xfrm>
            <a:off x="158750" y="3679825"/>
            <a:ext cx="3041650" cy="1399392"/>
          </a:xfrm>
          <a:prstGeom prst="rect">
            <a:avLst/>
          </a:prstGeom>
          <a:noFill/>
          <a:ln w="9525">
            <a:solidFill>
              <a:schemeClr val="tx1"/>
            </a:solidFill>
            <a:miter lim="800000"/>
            <a:headEnd/>
            <a:tailEnd/>
          </a:ln>
        </p:spPr>
        <p:txBody>
          <a:bodyPr/>
          <a:lstStyle/>
          <a:p>
            <a:r>
              <a:rPr lang="en-US" altLang="en-US" sz="1100" b="1" dirty="0">
                <a:solidFill>
                  <a:srgbClr val="0000CC"/>
                </a:solidFill>
                <a:latin typeface="Calibri" pitchFamily="34" charset="0"/>
              </a:rPr>
              <a:t>WHY - WHY ANALYSIS :-</a:t>
            </a:r>
            <a:r>
              <a:rPr lang="en-US" altLang="en-US" sz="1100" b="1" dirty="0">
                <a:solidFill>
                  <a:srgbClr val="0000FF"/>
                </a:solidFill>
                <a:latin typeface="Calibri" pitchFamily="34" charset="0"/>
              </a:rPr>
              <a:t> </a:t>
            </a:r>
          </a:p>
          <a:p>
            <a:r>
              <a:rPr lang="en-US" altLang="en-US" sz="1100" b="1" dirty="0">
                <a:solidFill>
                  <a:srgbClr val="0000FF"/>
                </a:solidFill>
                <a:latin typeface="Calibri" pitchFamily="34" charset="0"/>
              </a:rPr>
              <a:t>Why1</a:t>
            </a:r>
            <a:r>
              <a:rPr lang="en-US" altLang="en-US" sz="1100" b="1" dirty="0">
                <a:solidFill>
                  <a:srgbClr val="0000CC"/>
                </a:solidFill>
                <a:latin typeface="Calibri" pitchFamily="34" charset="0"/>
              </a:rPr>
              <a:t> </a:t>
            </a:r>
            <a:r>
              <a:rPr lang="en-US" altLang="en-US" sz="1100" b="1" dirty="0" smtClean="0">
                <a:solidFill>
                  <a:srgbClr val="0033CC"/>
                </a:solidFill>
                <a:latin typeface="Calibri" pitchFamily="34" charset="0"/>
              </a:rPr>
              <a:t>:-</a:t>
            </a:r>
            <a:r>
              <a:rPr lang="en-US" altLang="en-US" sz="1100" dirty="0" smtClean="0">
                <a:solidFill>
                  <a:srgbClr val="000000"/>
                </a:solidFill>
                <a:latin typeface="Calibri" pitchFamily="34" charset="0"/>
              </a:rPr>
              <a:t>.Crack riveting  found and </a:t>
            </a:r>
            <a:r>
              <a:rPr lang="en-US" altLang="en-US" sz="1100" dirty="0">
                <a:solidFill>
                  <a:srgbClr val="000000"/>
                </a:solidFill>
                <a:latin typeface="Calibri" pitchFamily="34" charset="0"/>
              </a:rPr>
              <a:t> </a:t>
            </a:r>
            <a:r>
              <a:rPr lang="en-US" altLang="en-US" sz="1100" dirty="0" smtClean="0">
                <a:solidFill>
                  <a:srgbClr val="000000"/>
                </a:solidFill>
                <a:latin typeface="Calibri" pitchFamily="34" charset="0"/>
              </a:rPr>
              <a:t>accident happen at riveting stage.</a:t>
            </a:r>
            <a:endParaRPr lang="en-US" altLang="en-US" sz="1100" dirty="0">
              <a:solidFill>
                <a:srgbClr val="000000"/>
              </a:solidFill>
              <a:latin typeface="Calibri" pitchFamily="34" charset="0"/>
            </a:endParaRPr>
          </a:p>
          <a:p>
            <a:r>
              <a:rPr lang="en-US" altLang="en-US" sz="1100" b="1" dirty="0">
                <a:solidFill>
                  <a:srgbClr val="0000FF"/>
                </a:solidFill>
                <a:latin typeface="Calibri" pitchFamily="34" charset="0"/>
              </a:rPr>
              <a:t>Why2</a:t>
            </a:r>
            <a:r>
              <a:rPr lang="en-US" altLang="en-US" sz="1100" b="1" dirty="0" smtClean="0">
                <a:solidFill>
                  <a:srgbClr val="000000"/>
                </a:solidFill>
                <a:latin typeface="Calibri" pitchFamily="34" charset="0"/>
              </a:rPr>
              <a:t>:-</a:t>
            </a:r>
            <a:r>
              <a:rPr lang="en-US" altLang="en-US" sz="1100" dirty="0" smtClean="0">
                <a:solidFill>
                  <a:srgbClr val="000000"/>
                </a:solidFill>
                <a:latin typeface="Calibri" pitchFamily="34" charset="0"/>
              </a:rPr>
              <a:t>Unsafe condition at riveting stage.</a:t>
            </a:r>
            <a:endParaRPr lang="en-US" altLang="en-US" sz="1100" dirty="0">
              <a:solidFill>
                <a:srgbClr val="000000"/>
              </a:solidFill>
              <a:latin typeface="Calibri" pitchFamily="34" charset="0"/>
            </a:endParaRPr>
          </a:p>
          <a:p>
            <a:r>
              <a:rPr lang="en-US" altLang="en-US" sz="1100" b="1" dirty="0">
                <a:solidFill>
                  <a:srgbClr val="0000FF"/>
                </a:solidFill>
                <a:latin typeface="Calibri" pitchFamily="34" charset="0"/>
              </a:rPr>
              <a:t>Why3</a:t>
            </a:r>
            <a:r>
              <a:rPr lang="en-US" altLang="en-US" sz="1100" b="1" dirty="0">
                <a:solidFill>
                  <a:srgbClr val="0000CC"/>
                </a:solidFill>
                <a:latin typeface="Calibri" pitchFamily="34" charset="0"/>
              </a:rPr>
              <a:t> </a:t>
            </a:r>
            <a:r>
              <a:rPr lang="en-US" altLang="en-US" sz="1100" b="1" dirty="0" smtClean="0">
                <a:solidFill>
                  <a:srgbClr val="000000"/>
                </a:solidFill>
                <a:latin typeface="Calibri" pitchFamily="34" charset="0"/>
              </a:rPr>
              <a:t>:-</a:t>
            </a:r>
            <a:r>
              <a:rPr lang="en-US" altLang="en-US" sz="1100" dirty="0" smtClean="0">
                <a:solidFill>
                  <a:srgbClr val="000000"/>
                </a:solidFill>
                <a:latin typeface="Calibri" pitchFamily="34" charset="0"/>
              </a:rPr>
              <a:t>Job holding is by manually during riveting. </a:t>
            </a:r>
            <a:r>
              <a:rPr lang="en-US" altLang="en-US" sz="1100" b="1" dirty="0" smtClean="0">
                <a:solidFill>
                  <a:srgbClr val="0000FF"/>
                </a:solidFill>
                <a:latin typeface="Calibri" pitchFamily="34" charset="0"/>
              </a:rPr>
              <a:t>Why4</a:t>
            </a:r>
            <a:r>
              <a:rPr lang="en-US" altLang="en-US" sz="1100" b="1" dirty="0" smtClean="0">
                <a:solidFill>
                  <a:srgbClr val="0000CC"/>
                </a:solidFill>
                <a:latin typeface="Calibri" pitchFamily="34" charset="0"/>
              </a:rPr>
              <a:t> </a:t>
            </a:r>
            <a:r>
              <a:rPr lang="en-US" altLang="en-US" sz="1100" b="1" dirty="0" smtClean="0">
                <a:solidFill>
                  <a:srgbClr val="000000"/>
                </a:solidFill>
                <a:latin typeface="Calibri" pitchFamily="34" charset="0"/>
              </a:rPr>
              <a:t>:-</a:t>
            </a:r>
            <a:r>
              <a:rPr lang="en-US" altLang="en-US" sz="1100" dirty="0" smtClean="0">
                <a:solidFill>
                  <a:srgbClr val="000000"/>
                </a:solidFill>
                <a:latin typeface="Calibri" pitchFamily="34" charset="0"/>
              </a:rPr>
              <a:t>No proper job holding fixture.</a:t>
            </a:r>
            <a:endParaRPr lang="en-US" altLang="en-US" sz="1100" dirty="0">
              <a:solidFill>
                <a:srgbClr val="000000"/>
              </a:solidFill>
              <a:latin typeface="Calibri" pitchFamily="34" charset="0"/>
            </a:endParaRPr>
          </a:p>
          <a:p>
            <a:r>
              <a:rPr lang="en-US" altLang="en-US" sz="1100" b="1" dirty="0" smtClean="0">
                <a:solidFill>
                  <a:srgbClr val="0000FF"/>
                </a:solidFill>
                <a:latin typeface="Calibri" pitchFamily="34" charset="0"/>
              </a:rPr>
              <a:t>Why5</a:t>
            </a:r>
            <a:r>
              <a:rPr lang="en-US" altLang="en-US" sz="1100" b="1" dirty="0" smtClean="0">
                <a:solidFill>
                  <a:srgbClr val="0000CC"/>
                </a:solidFill>
                <a:latin typeface="Calibri" pitchFamily="34" charset="0"/>
              </a:rPr>
              <a:t> </a:t>
            </a:r>
            <a:r>
              <a:rPr lang="en-US" altLang="en-US" sz="1100" b="1" dirty="0" smtClean="0">
                <a:solidFill>
                  <a:srgbClr val="000000"/>
                </a:solidFill>
                <a:latin typeface="Calibri" pitchFamily="34" charset="0"/>
              </a:rPr>
              <a:t>:-Weak </a:t>
            </a:r>
            <a:r>
              <a:rPr lang="en-US" altLang="en-US" sz="1100" dirty="0" smtClean="0">
                <a:solidFill>
                  <a:srgbClr val="000000"/>
                </a:solidFill>
                <a:latin typeface="Calibri" pitchFamily="34" charset="0"/>
              </a:rPr>
              <a:t>Fixture design for job holding.   </a:t>
            </a:r>
            <a:endParaRPr lang="en-US" altLang="en-US" sz="1100" dirty="0">
              <a:solidFill>
                <a:srgbClr val="000000"/>
              </a:solidFill>
              <a:latin typeface="Calibri" pitchFamily="34" charset="0"/>
            </a:endParaRPr>
          </a:p>
          <a:p>
            <a:endParaRPr lang="en-US" altLang="en-US" sz="1100" dirty="0">
              <a:solidFill>
                <a:srgbClr val="000000"/>
              </a:solidFill>
              <a:latin typeface="Calibri" pitchFamily="34" charset="0"/>
            </a:endParaRPr>
          </a:p>
        </p:txBody>
      </p:sp>
      <p:sp>
        <p:nvSpPr>
          <p:cNvPr id="6205" name="Rectangle 63"/>
          <p:cNvSpPr>
            <a:spLocks noChangeArrowheads="1"/>
          </p:cNvSpPr>
          <p:nvPr/>
        </p:nvSpPr>
        <p:spPr bwMode="auto">
          <a:xfrm>
            <a:off x="3205163" y="3657600"/>
            <a:ext cx="3273425" cy="2843234"/>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RESULT :-</a:t>
            </a:r>
            <a:endParaRPr lang="en-US" altLang="en-US" sz="1050" b="1" dirty="0">
              <a:solidFill>
                <a:srgbClr val="000000"/>
              </a:solidFill>
              <a:latin typeface="Calibri" pitchFamily="34" charset="0"/>
              <a:cs typeface="Calibri" pitchFamily="34" charset="0"/>
            </a:endParaRPr>
          </a:p>
          <a:p>
            <a:pPr>
              <a:defRPr/>
            </a:pPr>
            <a:endParaRPr lang="en-US" altLang="en-US" sz="1050" b="1" dirty="0">
              <a:solidFill>
                <a:srgbClr val="0000CC"/>
              </a:solidFill>
              <a:latin typeface="Calibri" pitchFamily="34" charset="0"/>
              <a:cs typeface="Calibri" pitchFamily="34" charset="0"/>
            </a:endParaRPr>
          </a:p>
          <a:p>
            <a:pPr>
              <a:defRPr/>
            </a:pPr>
            <a:endParaRPr lang="en-US" altLang="en-US" sz="1050" b="1" dirty="0">
              <a:solidFill>
                <a:srgbClr val="0000CC"/>
              </a:solidFill>
              <a:latin typeface="Calibri" pitchFamily="34" charset="0"/>
              <a:cs typeface="Calibri" pitchFamily="34" charset="0"/>
            </a:endParaRPr>
          </a:p>
          <a:p>
            <a:pPr>
              <a:defRPr/>
            </a:pPr>
            <a:endParaRPr lang="en-US" altLang="en-US" sz="1050" b="1" dirty="0">
              <a:solidFill>
                <a:srgbClr val="0000CC"/>
              </a:solidFill>
              <a:latin typeface="Calibri" pitchFamily="34" charset="0"/>
              <a:cs typeface="Calibri" pitchFamily="34" charset="0"/>
            </a:endParaRPr>
          </a:p>
          <a:p>
            <a:pPr>
              <a:defRPr/>
            </a:pPr>
            <a:endParaRPr lang="en-US" altLang="en-US" sz="1050" b="1" dirty="0">
              <a:solidFill>
                <a:srgbClr val="0000CC"/>
              </a:solidFill>
              <a:latin typeface="Calibri" pitchFamily="34" charset="0"/>
              <a:cs typeface="Calibri" pitchFamily="34" charset="0"/>
            </a:endParaRPr>
          </a:p>
        </p:txBody>
      </p:sp>
      <p:sp>
        <p:nvSpPr>
          <p:cNvPr id="6214" name="Rectangle 81"/>
          <p:cNvSpPr>
            <a:spLocks noChangeArrowheads="1"/>
          </p:cNvSpPr>
          <p:nvPr/>
        </p:nvSpPr>
        <p:spPr bwMode="auto">
          <a:xfrm>
            <a:off x="8458200" y="6094413"/>
            <a:ext cx="609600" cy="381000"/>
          </a:xfrm>
          <a:prstGeom prst="rect">
            <a:avLst/>
          </a:prstGeom>
          <a:noFill/>
          <a:ln>
            <a:noFill/>
          </a:ln>
          <a:extLst/>
        </p:spPr>
        <p:txBody>
          <a:bodyPr anchor="ctr"/>
          <a:lstStyle/>
          <a:p>
            <a:pPr algn="ctr">
              <a:defRPr/>
            </a:pPr>
            <a:endParaRPr lang="en-US" altLang="en-US" sz="1050" b="1" dirty="0">
              <a:solidFill>
                <a:srgbClr val="000000"/>
              </a:solidFill>
              <a:latin typeface="Calibri" pitchFamily="34" charset="0"/>
              <a:cs typeface="Calibri" pitchFamily="34" charset="0"/>
            </a:endParaRPr>
          </a:p>
        </p:txBody>
      </p:sp>
      <p:sp>
        <p:nvSpPr>
          <p:cNvPr id="6215" name="Rectangle 85"/>
          <p:cNvSpPr>
            <a:spLocks noChangeArrowheads="1"/>
          </p:cNvSpPr>
          <p:nvPr/>
        </p:nvSpPr>
        <p:spPr bwMode="auto">
          <a:xfrm>
            <a:off x="6478588" y="3276600"/>
            <a:ext cx="2513012" cy="3048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CC"/>
                </a:solidFill>
                <a:latin typeface="Calibri" pitchFamily="34" charset="0"/>
                <a:cs typeface="Calibri" pitchFamily="34" charset="0"/>
              </a:rPr>
              <a:t>KAIZEN SUSTENANCE</a:t>
            </a:r>
          </a:p>
        </p:txBody>
      </p:sp>
      <p:sp>
        <p:nvSpPr>
          <p:cNvPr id="6216" name="Rectangle 105"/>
          <p:cNvSpPr>
            <a:spLocks noChangeArrowheads="1"/>
          </p:cNvSpPr>
          <p:nvPr/>
        </p:nvSpPr>
        <p:spPr bwMode="auto">
          <a:xfrm>
            <a:off x="152400" y="152400"/>
            <a:ext cx="8839200" cy="6348434"/>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6217" name="Line 83"/>
          <p:cNvSpPr>
            <a:spLocks noChangeShapeType="1"/>
          </p:cNvSpPr>
          <p:nvPr/>
        </p:nvSpPr>
        <p:spPr bwMode="auto">
          <a:xfrm>
            <a:off x="6326188" y="1979613"/>
            <a:ext cx="0" cy="268287"/>
          </a:xfrm>
          <a:prstGeom prst="line">
            <a:avLst/>
          </a:prstGeom>
          <a:noFill/>
          <a:ln>
            <a:noFill/>
          </a:ln>
          <a:extLst/>
        </p:spPr>
        <p:txBody>
          <a:bodyPr/>
          <a:lstStyle/>
          <a:p>
            <a:pPr>
              <a:defRPr/>
            </a:pPr>
            <a:endParaRPr lang="en-US" sz="1050" dirty="0">
              <a:solidFill>
                <a:srgbClr val="000000"/>
              </a:solidFill>
              <a:latin typeface="Calibri" pitchFamily="34" charset="0"/>
              <a:cs typeface="Calibri" pitchFamily="34" charset="0"/>
            </a:endParaRPr>
          </a:p>
        </p:txBody>
      </p:sp>
      <p:sp>
        <p:nvSpPr>
          <p:cNvPr id="6219" name="Line 86"/>
          <p:cNvSpPr>
            <a:spLocks noChangeShapeType="1"/>
          </p:cNvSpPr>
          <p:nvPr/>
        </p:nvSpPr>
        <p:spPr bwMode="auto">
          <a:xfrm>
            <a:off x="6326188" y="1905000"/>
            <a:ext cx="0" cy="273050"/>
          </a:xfrm>
          <a:prstGeom prst="line">
            <a:avLst/>
          </a:prstGeom>
          <a:noFill/>
          <a:ln>
            <a:noFill/>
          </a:ln>
          <a:extLst/>
        </p:spPr>
        <p:txBody>
          <a:bodyPr/>
          <a:lstStyle/>
          <a:p>
            <a:pPr>
              <a:defRPr/>
            </a:pPr>
            <a:endParaRPr lang="en-US" sz="1050" dirty="0">
              <a:solidFill>
                <a:srgbClr val="000000"/>
              </a:solidFill>
              <a:latin typeface="Calibri" pitchFamily="34" charset="0"/>
              <a:cs typeface="Calibri" pitchFamily="34" charset="0"/>
            </a:endParaRPr>
          </a:p>
        </p:txBody>
      </p:sp>
      <p:sp>
        <p:nvSpPr>
          <p:cNvPr id="6220" name="Line 87"/>
          <p:cNvSpPr>
            <a:spLocks noChangeShapeType="1"/>
          </p:cNvSpPr>
          <p:nvPr/>
        </p:nvSpPr>
        <p:spPr bwMode="auto">
          <a:xfrm>
            <a:off x="6326188" y="2152650"/>
            <a:ext cx="0" cy="762000"/>
          </a:xfrm>
          <a:prstGeom prst="line">
            <a:avLst/>
          </a:prstGeom>
          <a:noFill/>
          <a:ln>
            <a:noFill/>
          </a:ln>
          <a:extLst/>
        </p:spPr>
        <p:txBody>
          <a:bodyPr/>
          <a:lstStyle/>
          <a:p>
            <a:pPr>
              <a:defRPr/>
            </a:pPr>
            <a:endParaRPr lang="en-US" sz="1050" dirty="0">
              <a:solidFill>
                <a:srgbClr val="000000"/>
              </a:solidFill>
              <a:latin typeface="Calibri" pitchFamily="34" charset="0"/>
              <a:cs typeface="Calibri" pitchFamily="34" charset="0"/>
            </a:endParaRPr>
          </a:p>
        </p:txBody>
      </p:sp>
      <p:sp>
        <p:nvSpPr>
          <p:cNvPr id="86083" name="Rectangle 78"/>
          <p:cNvSpPr>
            <a:spLocks noChangeArrowheads="1"/>
          </p:cNvSpPr>
          <p:nvPr/>
        </p:nvSpPr>
        <p:spPr bwMode="auto">
          <a:xfrm>
            <a:off x="6707188" y="6094413"/>
            <a:ext cx="457200" cy="381000"/>
          </a:xfrm>
          <a:prstGeom prst="rect">
            <a:avLst/>
          </a:prstGeom>
          <a:noFill/>
          <a:ln w="9525">
            <a:noFill/>
            <a:miter lim="800000"/>
            <a:headEnd/>
            <a:tailEnd/>
          </a:ln>
        </p:spPr>
        <p:txBody>
          <a:bodyPr anchor="ctr"/>
          <a:lstStyle/>
          <a:p>
            <a:pPr algn="ctr"/>
            <a:endParaRPr lang="en-US" altLang="en-US" sz="900" b="1">
              <a:solidFill>
                <a:srgbClr val="000000"/>
              </a:solidFill>
              <a:latin typeface="Calibri" pitchFamily="34" charset="0"/>
            </a:endParaRPr>
          </a:p>
        </p:txBody>
      </p:sp>
      <p:sp>
        <p:nvSpPr>
          <p:cNvPr id="104" name="Rectangle 88"/>
          <p:cNvSpPr>
            <a:spLocks noChangeArrowheads="1"/>
          </p:cNvSpPr>
          <p:nvPr/>
        </p:nvSpPr>
        <p:spPr bwMode="auto">
          <a:xfrm>
            <a:off x="6478588" y="3581401"/>
            <a:ext cx="2513012" cy="1204921"/>
          </a:xfrm>
          <a:prstGeom prst="rect">
            <a:avLst/>
          </a:prstGeom>
          <a:noFill/>
          <a:ln>
            <a:solidFill>
              <a:schemeClr val="tx1"/>
            </a:solidFill>
          </a:ln>
          <a:extLst/>
        </p:spPr>
        <p:txBody>
          <a:bodyPr/>
          <a:lstStyle/>
          <a:p>
            <a:pPr>
              <a:defRPr/>
            </a:pPr>
            <a:r>
              <a:rPr lang="en-US" sz="1050" b="1" dirty="0">
                <a:solidFill>
                  <a:srgbClr val="0000CC"/>
                </a:solidFill>
                <a:latin typeface="Calibri"/>
              </a:rPr>
              <a:t>WHAT TO DO:</a:t>
            </a:r>
            <a:r>
              <a:rPr lang="en-US" sz="1050" b="1" dirty="0">
                <a:solidFill>
                  <a:srgbClr val="000000"/>
                </a:solidFill>
                <a:latin typeface="Calibri"/>
              </a:rPr>
              <a:t> </a:t>
            </a:r>
            <a:r>
              <a:rPr lang="en-US" sz="1050" dirty="0">
                <a:solidFill>
                  <a:srgbClr val="000000"/>
                </a:solidFill>
              </a:rPr>
              <a:t>Check daily</a:t>
            </a:r>
            <a:endParaRPr lang="en-US" altLang="en-US" sz="1050" dirty="0">
              <a:solidFill>
                <a:srgbClr val="000000"/>
              </a:solidFill>
            </a:endParaRPr>
          </a:p>
          <a:p>
            <a:pPr>
              <a:defRPr/>
            </a:pPr>
            <a:endParaRPr lang="en-US" sz="1000" b="1" dirty="0">
              <a:solidFill>
                <a:srgbClr val="000000"/>
              </a:solidFill>
              <a:latin typeface="Calibri"/>
            </a:endParaRPr>
          </a:p>
          <a:p>
            <a:pPr>
              <a:defRPr/>
            </a:pPr>
            <a:r>
              <a:rPr lang="en-US" sz="1050" b="1" dirty="0">
                <a:solidFill>
                  <a:srgbClr val="0000CC"/>
                </a:solidFill>
                <a:latin typeface="Calibri"/>
              </a:rPr>
              <a:t>HOW TO DO: </a:t>
            </a:r>
            <a:r>
              <a:rPr lang="en-US" sz="1050" dirty="0" smtClean="0">
                <a:solidFill>
                  <a:srgbClr val="000000"/>
                </a:solidFill>
              </a:rPr>
              <a:t>Visually</a:t>
            </a:r>
            <a:endParaRPr lang="en-US" sz="1050" dirty="0">
              <a:solidFill>
                <a:srgbClr val="000000"/>
              </a:solidFill>
            </a:endParaRPr>
          </a:p>
          <a:p>
            <a:pPr>
              <a:defRPr/>
            </a:pPr>
            <a:endParaRPr lang="en-US" sz="1000" b="1" dirty="0">
              <a:solidFill>
                <a:srgbClr val="000000"/>
              </a:solidFill>
              <a:latin typeface="Calibri"/>
            </a:endParaRPr>
          </a:p>
          <a:p>
            <a:pPr eaLnBrk="1" fontAlgn="auto" hangingPunct="1">
              <a:spcBef>
                <a:spcPts val="0"/>
              </a:spcBef>
              <a:spcAft>
                <a:spcPts val="0"/>
              </a:spcAft>
              <a:defRPr/>
            </a:pPr>
            <a:r>
              <a:rPr lang="en-US" sz="1050" b="1" dirty="0">
                <a:solidFill>
                  <a:srgbClr val="0000CC"/>
                </a:solidFill>
                <a:latin typeface="Calibri"/>
              </a:rPr>
              <a:t>FREQUENCY –</a:t>
            </a:r>
            <a:r>
              <a:rPr lang="en-US" sz="1050" dirty="0" smtClean="0">
                <a:solidFill>
                  <a:srgbClr val="000000"/>
                </a:solidFill>
              </a:rPr>
              <a:t>Daily</a:t>
            </a:r>
            <a:endParaRPr lang="en-US" sz="1050" b="1" dirty="0">
              <a:solidFill>
                <a:srgbClr val="0000CC"/>
              </a:solidFill>
              <a:latin typeface="Calibri" pitchFamily="34" charset="0"/>
              <a:cs typeface="Calibri" pitchFamily="34" charset="0"/>
            </a:endParaRPr>
          </a:p>
        </p:txBody>
      </p:sp>
      <p:sp>
        <p:nvSpPr>
          <p:cNvPr id="6225" name="TextBox 4"/>
          <p:cNvSpPr txBox="1">
            <a:spLocks noChangeArrowheads="1"/>
          </p:cNvSpPr>
          <p:nvPr/>
        </p:nvSpPr>
        <p:spPr bwMode="auto">
          <a:xfrm>
            <a:off x="1182688" y="234950"/>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en-US" altLang="en-US" sz="1050" b="1" dirty="0" smtClean="0">
                <a:solidFill>
                  <a:srgbClr val="000000"/>
                </a:solidFill>
                <a:latin typeface="Calibri" pitchFamily="34" charset="0"/>
                <a:cs typeface="Calibri" pitchFamily="34" charset="0"/>
              </a:rPr>
              <a:t>P15</a:t>
            </a:r>
          </a:p>
        </p:txBody>
      </p:sp>
      <p:sp>
        <p:nvSpPr>
          <p:cNvPr id="6228" name="Rounded Rectangle 95"/>
          <p:cNvSpPr>
            <a:spLocks noChangeArrowheads="1"/>
          </p:cNvSpPr>
          <p:nvPr/>
        </p:nvSpPr>
        <p:spPr bwMode="auto">
          <a:xfrm>
            <a:off x="5572132" y="3357562"/>
            <a:ext cx="914400" cy="280987"/>
          </a:xfrm>
          <a:prstGeom prst="roundRect">
            <a:avLst>
              <a:gd name="adj" fmla="val 16667"/>
            </a:avLst>
          </a:prstGeom>
          <a:solidFill>
            <a:srgbClr val="00B050"/>
          </a:solidFill>
          <a:ln>
            <a:noFill/>
          </a:ln>
          <a:extLst/>
        </p:spPr>
        <p:txBody>
          <a:bodyPr>
            <a:spAutoFit/>
          </a:bodyPr>
          <a:lstStyle/>
          <a:p>
            <a:pPr algn="ctr" eaLnBrk="1" hangingPunct="1">
              <a:defRPr/>
            </a:pPr>
            <a:r>
              <a:rPr lang="en-US" altLang="en-US" sz="1050" dirty="0">
                <a:solidFill>
                  <a:srgbClr val="FFFFFF"/>
                </a:solidFill>
                <a:latin typeface="Calibri" pitchFamily="34" charset="0"/>
                <a:cs typeface="Calibri" pitchFamily="34" charset="0"/>
              </a:rPr>
              <a:t>After</a:t>
            </a:r>
          </a:p>
        </p:txBody>
      </p:sp>
      <p:sp>
        <p:nvSpPr>
          <p:cNvPr id="6229" name="Rounded Rectangle 96"/>
          <p:cNvSpPr>
            <a:spLocks noChangeArrowheads="1"/>
          </p:cNvSpPr>
          <p:nvPr/>
        </p:nvSpPr>
        <p:spPr bwMode="auto">
          <a:xfrm>
            <a:off x="2285984" y="3357562"/>
            <a:ext cx="914400" cy="280988"/>
          </a:xfrm>
          <a:prstGeom prst="roundRect">
            <a:avLst>
              <a:gd name="adj" fmla="val 16667"/>
            </a:avLst>
          </a:prstGeom>
          <a:solidFill>
            <a:srgbClr val="FF3300"/>
          </a:solidFill>
          <a:ln>
            <a:noFill/>
          </a:ln>
          <a:extLst/>
        </p:spPr>
        <p:txBody>
          <a:bodyPr>
            <a:spAutoFit/>
          </a:bodyPr>
          <a:lstStyle/>
          <a:p>
            <a:pPr algn="ctr" eaLnBrk="1" hangingPunct="1">
              <a:defRPr/>
            </a:pPr>
            <a:r>
              <a:rPr lang="en-US" altLang="en-US" sz="1050" dirty="0">
                <a:solidFill>
                  <a:srgbClr val="FFFFFF"/>
                </a:solidFill>
                <a:latin typeface="Calibri" pitchFamily="34" charset="0"/>
                <a:cs typeface="Calibri" pitchFamily="34" charset="0"/>
              </a:rPr>
              <a:t>Before</a:t>
            </a:r>
          </a:p>
        </p:txBody>
      </p:sp>
      <p:sp>
        <p:nvSpPr>
          <p:cNvPr id="1106" name="Rectangle 82"/>
          <p:cNvSpPr>
            <a:spLocks noChangeArrowheads="1"/>
          </p:cNvSpPr>
          <p:nvPr/>
        </p:nvSpPr>
        <p:spPr bwMode="auto">
          <a:xfrm>
            <a:off x="152400" y="5079217"/>
            <a:ext cx="3048000" cy="421485"/>
          </a:xfrm>
          <a:prstGeom prst="rect">
            <a:avLst/>
          </a:prstGeom>
          <a:noFill/>
          <a:ln w="9525">
            <a:noFill/>
            <a:miter lim="800000"/>
            <a:headEnd/>
            <a:tailEnd/>
          </a:ln>
        </p:spPr>
        <p:txBody>
          <a:bodyPr/>
          <a:lstStyle/>
          <a:p>
            <a:pPr>
              <a:defRPr/>
            </a:pPr>
            <a:r>
              <a:rPr lang="en-US" sz="1050" b="1" dirty="0">
                <a:solidFill>
                  <a:srgbClr val="FF0000"/>
                </a:solidFill>
                <a:latin typeface="Calibri" pitchFamily="34" charset="0"/>
              </a:rPr>
              <a:t>ROOT CAUSE : </a:t>
            </a:r>
            <a:r>
              <a:rPr lang="en-US" sz="1100" b="1" dirty="0" smtClean="0">
                <a:solidFill>
                  <a:srgbClr val="000000"/>
                </a:solidFill>
                <a:latin typeface="Calibri" panose="020F0502020204030204" pitchFamily="34" charset="0"/>
                <a:cs typeface="Arial" panose="020B0604020202020204" pitchFamily="34" charset="0"/>
              </a:rPr>
              <a:t>Weak riveting fixture</a:t>
            </a:r>
            <a:r>
              <a:rPr lang="en-US" altLang="en-US" sz="1100" b="1" dirty="0" smtClean="0">
                <a:solidFill>
                  <a:srgbClr val="000000"/>
                </a:solidFill>
                <a:latin typeface="Calibri" panose="020F0502020204030204" pitchFamily="34" charset="0"/>
                <a:cs typeface="Arial" panose="020B0604020202020204" pitchFamily="34" charset="0"/>
              </a:rPr>
              <a:t>.</a:t>
            </a:r>
            <a:endParaRPr lang="en-US" altLang="en-US" sz="1100" dirty="0">
              <a:solidFill>
                <a:srgbClr val="000000"/>
              </a:solidFill>
              <a:latin typeface="Calibri" panose="020F0502020204030204" pitchFamily="34" charset="0"/>
              <a:cs typeface="Arial" panose="020B0604020202020204" pitchFamily="34" charset="0"/>
            </a:endParaRPr>
          </a:p>
          <a:p>
            <a:pPr>
              <a:defRPr/>
            </a:pPr>
            <a:endParaRPr lang="en-US" altLang="en-US" sz="1100" dirty="0">
              <a:solidFill>
                <a:srgbClr val="000000"/>
              </a:solidFill>
              <a:latin typeface="Calibri" pitchFamily="34" charset="0"/>
            </a:endParaRPr>
          </a:p>
        </p:txBody>
      </p:sp>
      <p:sp>
        <p:nvSpPr>
          <p:cNvPr id="89" name="Rectangle 34"/>
          <p:cNvSpPr>
            <a:spLocks noChangeArrowheads="1"/>
          </p:cNvSpPr>
          <p:nvPr/>
        </p:nvSpPr>
        <p:spPr bwMode="auto">
          <a:xfrm>
            <a:off x="5713413" y="461963"/>
            <a:ext cx="304800" cy="152400"/>
          </a:xfrm>
          <a:prstGeom prst="rect">
            <a:avLst/>
          </a:prstGeom>
          <a:solidFill>
            <a:schemeClr val="bg1"/>
          </a:solid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B</a:t>
            </a:r>
          </a:p>
        </p:txBody>
      </p:sp>
      <p:sp>
        <p:nvSpPr>
          <p:cNvPr id="86092" name="TextBox 4"/>
          <p:cNvSpPr txBox="1">
            <a:spLocks noChangeArrowheads="1"/>
          </p:cNvSpPr>
          <p:nvPr/>
        </p:nvSpPr>
        <p:spPr bwMode="auto">
          <a:xfrm>
            <a:off x="6592888" y="2593975"/>
            <a:ext cx="2474912" cy="646331"/>
          </a:xfrm>
          <a:prstGeom prst="rect">
            <a:avLst/>
          </a:prstGeom>
          <a:noFill/>
          <a:ln w="9525">
            <a:noFill/>
            <a:miter lim="800000"/>
            <a:headEnd/>
            <a:tailEnd/>
          </a:ln>
        </p:spPr>
        <p:txBody>
          <a:bodyPr wrap="square">
            <a:spAutoFit/>
          </a:bodyPr>
          <a:lstStyle/>
          <a:p>
            <a:r>
              <a:rPr lang="en-IN" sz="1200" dirty="0" smtClean="0"/>
              <a:t>1)Reduction in unsafe condition.</a:t>
            </a:r>
          </a:p>
          <a:p>
            <a:r>
              <a:rPr lang="en-IN" sz="1200" dirty="0" smtClean="0"/>
              <a:t>2) Improve Safety</a:t>
            </a:r>
          </a:p>
          <a:p>
            <a:r>
              <a:rPr lang="en-IN" sz="1200" dirty="0"/>
              <a:t>3</a:t>
            </a:r>
            <a:r>
              <a:rPr lang="en-IN" sz="1200" dirty="0" smtClean="0"/>
              <a:t>)Reduction in in-house rejection  </a:t>
            </a:r>
            <a:endParaRPr lang="en-IN" sz="1200" dirty="0"/>
          </a:p>
        </p:txBody>
      </p:sp>
      <p:graphicFrame>
        <p:nvGraphicFramePr>
          <p:cNvPr id="105" name="Table 104"/>
          <p:cNvGraphicFramePr>
            <a:graphicFrameLocks noGrp="1"/>
          </p:cNvGraphicFramePr>
          <p:nvPr>
            <p:extLst>
              <p:ext uri="{D42A27DB-BD31-4B8C-83A1-F6EECF244321}">
                <p14:modId xmlns:p14="http://schemas.microsoft.com/office/powerpoint/2010/main" val="838763498"/>
              </p:ext>
            </p:extLst>
          </p:nvPr>
        </p:nvGraphicFramePr>
        <p:xfrm>
          <a:off x="6500826" y="4800600"/>
          <a:ext cx="2500330" cy="1700234"/>
        </p:xfrm>
        <a:graphic>
          <a:graphicData uri="http://schemas.openxmlformats.org/drawingml/2006/table">
            <a:tbl>
              <a:tblPr firstRow="1" bandRow="1">
                <a:tableStyleId>{5C22544A-7EE6-4342-B048-85BDC9FD1C3A}</a:tableStyleId>
              </a:tblPr>
              <a:tblGrid>
                <a:gridCol w="308662"/>
                <a:gridCol w="465418"/>
                <a:gridCol w="495738"/>
                <a:gridCol w="721138"/>
                <a:gridCol w="509374"/>
              </a:tblGrid>
              <a:tr h="377830">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b="1" dirty="0" smtClean="0">
                          <a:solidFill>
                            <a:srgbClr val="0000CC"/>
                          </a:solidFill>
                          <a:latin typeface="Calibri" pitchFamily="34" charset="0"/>
                          <a:cs typeface="Calibri" pitchFamily="34" charset="0"/>
                        </a:rPr>
                        <a:t>SCOPE &amp; PLAN FOR HORIZONTAL DEPLOYMENT</a:t>
                      </a:r>
                    </a:p>
                  </a:txBody>
                  <a:tcPr marL="91428" marR="91428"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25059">
                <a:tc>
                  <a:txBody>
                    <a:bodyPr/>
                    <a:lstStyle/>
                    <a:p>
                      <a:r>
                        <a:rPr lang="en-US" sz="700" b="1" dirty="0" err="1" smtClean="0">
                          <a:latin typeface="Arial" panose="020B0604020202020204" pitchFamily="34" charset="0"/>
                          <a:cs typeface="Arial" panose="020B0604020202020204" pitchFamily="34" charset="0"/>
                        </a:rPr>
                        <a:t>Sr</a:t>
                      </a:r>
                      <a:endParaRPr lang="en-US" sz="700" b="1" dirty="0" smtClean="0">
                        <a:latin typeface="Arial" panose="020B0604020202020204" pitchFamily="34" charset="0"/>
                        <a:cs typeface="Arial" panose="020B0604020202020204" pitchFamily="34" charset="0"/>
                      </a:endParaRPr>
                    </a:p>
                    <a:p>
                      <a:r>
                        <a:rPr lang="en-US" sz="700" b="1" dirty="0" smtClean="0">
                          <a:latin typeface="Arial" panose="020B0604020202020204" pitchFamily="34" charset="0"/>
                          <a:cs typeface="Arial" panose="020B0604020202020204" pitchFamily="34" charset="0"/>
                        </a:rPr>
                        <a:t>No</a:t>
                      </a:r>
                      <a:endParaRPr lang="en-US" sz="700" b="1" dirty="0">
                        <a:latin typeface="Arial" panose="020B0604020202020204" pitchFamily="34" charset="0"/>
                        <a:cs typeface="Arial" panose="020B0604020202020204" pitchFamily="34" charset="0"/>
                      </a:endParaRPr>
                    </a:p>
                  </a:txBody>
                  <a:tcPr marL="91428" marR="91428"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00" b="1" dirty="0" smtClean="0">
                          <a:latin typeface="Arial" panose="020B0604020202020204" pitchFamily="34" charset="0"/>
                          <a:cs typeface="Arial" panose="020B0604020202020204" pitchFamily="34" charset="0"/>
                        </a:rPr>
                        <a:t>CELL</a:t>
                      </a:r>
                      <a:endParaRPr lang="en-US" sz="600" b="1" dirty="0">
                        <a:latin typeface="Arial" panose="020B0604020202020204" pitchFamily="34" charset="0"/>
                        <a:cs typeface="Arial" panose="020B0604020202020204" pitchFamily="34" charset="0"/>
                      </a:endParaRPr>
                    </a:p>
                  </a:txBody>
                  <a:tcPr marL="91428" marR="91428"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800" b="1" dirty="0" smtClean="0">
                          <a:latin typeface="Arial" panose="020B0604020202020204" pitchFamily="34" charset="0"/>
                          <a:cs typeface="Arial" panose="020B0604020202020204" pitchFamily="34" charset="0"/>
                        </a:rPr>
                        <a:t>TDC</a:t>
                      </a:r>
                      <a:endParaRPr lang="en-US" sz="800" b="1" dirty="0">
                        <a:latin typeface="Arial" panose="020B0604020202020204" pitchFamily="34" charset="0"/>
                        <a:cs typeface="Arial" panose="020B0604020202020204" pitchFamily="34" charset="0"/>
                      </a:endParaRPr>
                    </a:p>
                  </a:txBody>
                  <a:tcPr marL="91428" marR="91428"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700" b="1" dirty="0" smtClean="0">
                          <a:latin typeface="Arial" panose="020B0604020202020204" pitchFamily="34" charset="0"/>
                          <a:cs typeface="Arial" panose="020B0604020202020204" pitchFamily="34" charset="0"/>
                        </a:rPr>
                        <a:t>RESP.</a:t>
                      </a:r>
                      <a:endParaRPr lang="en-US" sz="700" b="1" dirty="0">
                        <a:latin typeface="Arial" panose="020B0604020202020204" pitchFamily="34" charset="0"/>
                        <a:cs typeface="Arial" panose="020B0604020202020204" pitchFamily="34" charset="0"/>
                      </a:endParaRPr>
                    </a:p>
                  </a:txBody>
                  <a:tcPr marL="91428" marR="91428"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600" b="1" dirty="0" smtClean="0">
                          <a:latin typeface="Arial" panose="020B0604020202020204" pitchFamily="34" charset="0"/>
                          <a:cs typeface="Arial" panose="020B0604020202020204" pitchFamily="34" charset="0"/>
                        </a:rPr>
                        <a:t>STATUS</a:t>
                      </a:r>
                      <a:endParaRPr lang="en-US" sz="600" b="1" dirty="0">
                        <a:latin typeface="Arial" panose="020B0604020202020204" pitchFamily="34" charset="0"/>
                        <a:cs typeface="Arial" panose="020B0604020202020204" pitchFamily="34" charset="0"/>
                      </a:endParaRPr>
                    </a:p>
                  </a:txBody>
                  <a:tcPr marL="91428" marR="91428"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9515">
                <a:tc>
                  <a:txBody>
                    <a:bodyPr/>
                    <a:lstStyle/>
                    <a:p>
                      <a:pPr algn="ctr"/>
                      <a:endParaRPr lang="en-US" sz="800" dirty="0">
                        <a:latin typeface="Arial" panose="020B0604020202020204" pitchFamily="34" charset="0"/>
                        <a:cs typeface="Arial" panose="020B0604020202020204" pitchFamily="34" charset="0"/>
                      </a:endParaRPr>
                    </a:p>
                  </a:txBody>
                  <a:tcPr marL="91428" marR="91428"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dirty="0">
                        <a:latin typeface="Arial" panose="020B0604020202020204" pitchFamily="34" charset="0"/>
                        <a:cs typeface="Arial" panose="020B0604020202020204" pitchFamily="34" charset="0"/>
                      </a:endParaRPr>
                    </a:p>
                  </a:txBody>
                  <a:tcPr marL="91428" marR="91428"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endParaRPr lang="en-US" sz="900" b="0" kern="1200" dirty="0">
                        <a:solidFill>
                          <a:schemeClr val="tx1"/>
                        </a:solidFill>
                        <a:latin typeface="Calibri"/>
                        <a:ea typeface="+mn-ea"/>
                        <a:cs typeface="Arial" charset="0"/>
                      </a:endParaRPr>
                    </a:p>
                  </a:txBody>
                  <a:tcPr marL="91428" marR="91428"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900" b="0" kern="1200" dirty="0" smtClean="0">
                        <a:solidFill>
                          <a:schemeClr val="tx1"/>
                        </a:solidFill>
                        <a:latin typeface="+mn-lt"/>
                        <a:ea typeface="+mn-ea"/>
                        <a:cs typeface="Arial" charset="0"/>
                      </a:endParaRPr>
                    </a:p>
                  </a:txBody>
                  <a:tcPr marL="91428" marR="91428"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b="0" kern="1200" dirty="0">
                        <a:solidFill>
                          <a:schemeClr val="tx1"/>
                        </a:solidFill>
                        <a:latin typeface="Calibri"/>
                        <a:ea typeface="+mn-ea"/>
                        <a:cs typeface="Arial" charset="0"/>
                      </a:endParaRPr>
                    </a:p>
                  </a:txBody>
                  <a:tcPr marL="91428" marR="91428"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7830">
                <a:tc>
                  <a:txBody>
                    <a:bodyPr/>
                    <a:lstStyle/>
                    <a:p>
                      <a:endParaRPr lang="en-US" sz="1800" dirty="0"/>
                    </a:p>
                  </a:txBody>
                  <a:tcPr marL="91428" marR="91428"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800" dirty="0"/>
                    </a:p>
                  </a:txBody>
                  <a:tcPr marL="91428" marR="91428"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L="91428" marR="91428"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L="91428" marR="91428"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L="91428" marR="91428"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7" name="Rectangle 33"/>
          <p:cNvSpPr>
            <a:spLocks noChangeArrowheads="1"/>
          </p:cNvSpPr>
          <p:nvPr/>
        </p:nvSpPr>
        <p:spPr bwMode="auto">
          <a:xfrm>
            <a:off x="6630988" y="468313"/>
            <a:ext cx="304800" cy="152400"/>
          </a:xfrm>
          <a:prstGeom prst="rect">
            <a:avLst/>
          </a:prstGeom>
          <a:solidFill>
            <a:srgbClr val="00B050"/>
          </a:solidFill>
          <a:ln w="9525">
            <a:solidFill>
              <a:schemeClr val="tx1"/>
            </a:solidFill>
            <a:miter lim="800000"/>
            <a:headEnd/>
            <a:tailEnd/>
          </a:ln>
        </p:spPr>
        <p:txBody>
          <a:bodyPr wrap="none" anchor="ctr"/>
          <a:lstStyle/>
          <a:p>
            <a:pPr algn="ctr">
              <a:defRPr/>
            </a:pPr>
            <a:r>
              <a:rPr lang="en-US" altLang="en-US" sz="1050" dirty="0" smtClean="0">
                <a:solidFill>
                  <a:srgbClr val="000000"/>
                </a:solidFill>
                <a:latin typeface="Calibri" pitchFamily="34" charset="0"/>
                <a:cs typeface="Calibri" pitchFamily="34" charset="0"/>
              </a:rPr>
              <a:t>S</a:t>
            </a:r>
            <a:endParaRPr lang="en-US" altLang="en-US" sz="1050" dirty="0">
              <a:solidFill>
                <a:srgbClr val="000000"/>
              </a:solidFill>
              <a:latin typeface="Calibri" pitchFamily="34" charset="0"/>
              <a:cs typeface="Calibri" pitchFamily="34" charset="0"/>
            </a:endParaRPr>
          </a:p>
        </p:txBody>
      </p:sp>
      <p:sp>
        <p:nvSpPr>
          <p:cNvPr id="3" name="TextBox 2"/>
          <p:cNvSpPr txBox="1"/>
          <p:nvPr/>
        </p:nvSpPr>
        <p:spPr>
          <a:xfrm>
            <a:off x="6486532" y="1752600"/>
            <a:ext cx="2505068" cy="507831"/>
          </a:xfrm>
          <a:prstGeom prst="rect">
            <a:avLst/>
          </a:prstGeom>
          <a:noFill/>
          <a:ln w="9525">
            <a:noFill/>
            <a:miter lim="800000"/>
            <a:headEnd/>
            <a:tailEnd/>
          </a:ln>
        </p:spPr>
        <p:txBody>
          <a:bodyPr vert="horz" wrap="square" lIns="0" tIns="0" rIns="0" bIns="0" numCol="1" rtlCol="0" anchor="t" anchorCtr="0" compatLnSpc="1">
            <a:prstTxWarp prst="textNoShape">
              <a:avLst/>
            </a:prstTxWarp>
            <a:spAutoFit/>
          </a:bodyPr>
          <a:lstStyle/>
          <a:p>
            <a:pPr fontAlgn="base">
              <a:buClr>
                <a:schemeClr val="tx2"/>
              </a:buClr>
            </a:pPr>
            <a:r>
              <a:rPr lang="en-US" altLang="en-US" sz="1100" b="1" dirty="0">
                <a:solidFill>
                  <a:srgbClr val="0033CC"/>
                </a:solidFill>
                <a:latin typeface="Calibri" pitchFamily="34" charset="0"/>
                <a:cs typeface="Calibri" pitchFamily="34" charset="0"/>
              </a:rPr>
              <a:t>TEAM </a:t>
            </a:r>
            <a:r>
              <a:rPr lang="en-US" altLang="en-US" sz="1100" b="1" dirty="0" smtClean="0">
                <a:solidFill>
                  <a:srgbClr val="0033CC"/>
                </a:solidFill>
                <a:latin typeface="Calibri" pitchFamily="34" charset="0"/>
                <a:cs typeface="Calibri" pitchFamily="34" charset="0"/>
              </a:rPr>
              <a:t>MEMBERS: </a:t>
            </a:r>
            <a:r>
              <a:rPr lang="en-US" altLang="en-US" sz="1100" dirty="0" smtClean="0">
                <a:solidFill>
                  <a:srgbClr val="000000"/>
                </a:solidFill>
                <a:latin typeface="Calibri" pitchFamily="34" charset="0"/>
              </a:rPr>
              <a:t>Lalita &amp; </a:t>
            </a:r>
            <a:r>
              <a:rPr lang="en-US" altLang="en-US" sz="1100" dirty="0" err="1" smtClean="0">
                <a:solidFill>
                  <a:srgbClr val="000000"/>
                </a:solidFill>
                <a:latin typeface="Calibri" pitchFamily="34" charset="0"/>
              </a:rPr>
              <a:t>chandani</a:t>
            </a:r>
            <a:r>
              <a:rPr lang="en-US" altLang="en-US" sz="1100" dirty="0" smtClean="0">
                <a:solidFill>
                  <a:srgbClr val="000000"/>
                </a:solidFill>
                <a:latin typeface="Calibri" pitchFamily="34" charset="0"/>
              </a:rPr>
              <a:t> , </a:t>
            </a:r>
            <a:r>
              <a:rPr lang="en-US" altLang="en-US" sz="1100" dirty="0" err="1" smtClean="0">
                <a:solidFill>
                  <a:srgbClr val="000000"/>
                </a:solidFill>
                <a:latin typeface="Calibri" pitchFamily="34" charset="0"/>
              </a:rPr>
              <a:t>Veershetty</a:t>
            </a:r>
            <a:r>
              <a:rPr lang="en-US" altLang="en-US" sz="1100" dirty="0" smtClean="0">
                <a:solidFill>
                  <a:srgbClr val="000000"/>
                </a:solidFill>
                <a:latin typeface="Calibri" pitchFamily="34" charset="0"/>
              </a:rPr>
              <a:t>, Samadhan Bankar, Pramod Kardile, Janardan Sathe, Nitin Sutar</a:t>
            </a:r>
            <a:r>
              <a:rPr lang="en-US" altLang="en-US" sz="1100" b="1" dirty="0" smtClean="0">
                <a:solidFill>
                  <a:srgbClr val="0033CC"/>
                </a:solidFill>
                <a:latin typeface="Calibri" pitchFamily="34" charset="0"/>
                <a:cs typeface="Calibri" pitchFamily="34" charset="0"/>
              </a:rPr>
              <a:t> </a:t>
            </a:r>
            <a:endParaRPr lang="en-US" sz="1100" dirty="0" smtClean="0">
              <a:latin typeface="+mj-lt"/>
            </a:endParaRPr>
          </a:p>
        </p:txBody>
      </p:sp>
      <p:sp>
        <p:nvSpPr>
          <p:cNvPr id="88" name="Oval 87"/>
          <p:cNvSpPr/>
          <p:nvPr/>
        </p:nvSpPr>
        <p:spPr>
          <a:xfrm>
            <a:off x="3974519" y="2160540"/>
            <a:ext cx="1121048" cy="782637"/>
          </a:xfrm>
          <a:prstGeom prst="ellipse">
            <a:avLst/>
          </a:prstGeom>
          <a:noFill/>
          <a:ln w="190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91" name="Chart 90"/>
          <p:cNvGraphicFramePr>
            <a:graphicFrameLocks/>
          </p:cNvGraphicFramePr>
          <p:nvPr>
            <p:extLst>
              <p:ext uri="{D42A27DB-BD31-4B8C-83A1-F6EECF244321}">
                <p14:modId xmlns:p14="http://schemas.microsoft.com/office/powerpoint/2010/main" val="2181702705"/>
              </p:ext>
            </p:extLst>
          </p:nvPr>
        </p:nvGraphicFramePr>
        <p:xfrm>
          <a:off x="3237210" y="3679825"/>
          <a:ext cx="3133130" cy="140453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0" name="Chart 79"/>
          <p:cNvGraphicFramePr>
            <a:graphicFrameLocks/>
          </p:cNvGraphicFramePr>
          <p:nvPr>
            <p:extLst>
              <p:ext uri="{D42A27DB-BD31-4B8C-83A1-F6EECF244321}">
                <p14:modId xmlns:p14="http://schemas.microsoft.com/office/powerpoint/2010/main" val="1790253421"/>
              </p:ext>
            </p:extLst>
          </p:nvPr>
        </p:nvGraphicFramePr>
        <p:xfrm>
          <a:off x="3249603" y="5113412"/>
          <a:ext cx="3093452" cy="1362001"/>
        </p:xfrm>
        <a:graphic>
          <a:graphicData uri="http://schemas.openxmlformats.org/drawingml/2006/chart">
            <c:chart xmlns:c="http://schemas.openxmlformats.org/drawingml/2006/chart" xmlns:r="http://schemas.openxmlformats.org/officeDocument/2006/relationships" r:id="rId6"/>
          </a:graphicData>
        </a:graphic>
      </p:graphicFrame>
      <p:pic>
        <p:nvPicPr>
          <p:cNvPr id="82" name="Picture 2" descr="P:\Pramod\IMG_20160927_143913.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1511" y="1905000"/>
            <a:ext cx="1958273" cy="1537592"/>
          </a:xfrm>
          <a:prstGeom prst="rect">
            <a:avLst/>
          </a:prstGeom>
          <a:noFill/>
          <a:ln>
            <a:solidFill>
              <a:srgbClr val="FF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684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TotalTime>
  <Words>277</Words>
  <Application>Microsoft Office PowerPoint</Application>
  <PresentationFormat>On-screen Show (4:3)</PresentationFormat>
  <Paragraphs>77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Bhausaheb Unage</cp:lastModifiedBy>
  <cp:revision>51</cp:revision>
  <cp:lastPrinted>2016-09-27T09:28:05Z</cp:lastPrinted>
  <dcterms:created xsi:type="dcterms:W3CDTF">2006-08-16T00:00:00Z</dcterms:created>
  <dcterms:modified xsi:type="dcterms:W3CDTF">2016-09-28T09:46:43Z</dcterms:modified>
</cp:coreProperties>
</file>